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0" r:id="rId5"/>
    <p:sldId id="261" r:id="rId6"/>
    <p:sldId id="280" r:id="rId7"/>
    <p:sldId id="262" r:id="rId8"/>
    <p:sldId id="263" r:id="rId9"/>
    <p:sldId id="264" r:id="rId10"/>
    <p:sldId id="272" r:id="rId11"/>
    <p:sldId id="265" r:id="rId12"/>
    <p:sldId id="269" r:id="rId13"/>
    <p:sldId id="267" r:id="rId14"/>
    <p:sldId id="273" r:id="rId15"/>
    <p:sldId id="275" r:id="rId16"/>
    <p:sldId id="266" r:id="rId17"/>
    <p:sldId id="278" r:id="rId18"/>
    <p:sldId id="268" r:id="rId19"/>
    <p:sldId id="276" r:id="rId20"/>
    <p:sldId id="279" r:id="rId21"/>
  </p:sldIdLst>
  <p:sldSz cx="9144000" cy="6858000" type="screen4x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46B5918-3C89-4A67-9E8F-0A337D01B71F}">
          <p14:sldIdLst>
            <p14:sldId id="256"/>
            <p14:sldId id="257"/>
          </p14:sldIdLst>
        </p14:section>
        <p14:section name="Sezione senza titolo" id="{79B41DAB-8EAB-4F83-A856-449F2DC18A4C}">
          <p14:sldIdLst>
            <p14:sldId id="258"/>
            <p14:sldId id="260"/>
            <p14:sldId id="261"/>
            <p14:sldId id="280"/>
            <p14:sldId id="262"/>
            <p14:sldId id="263"/>
            <p14:sldId id="264"/>
            <p14:sldId id="272"/>
            <p14:sldId id="265"/>
            <p14:sldId id="269"/>
            <p14:sldId id="267"/>
            <p14:sldId id="273"/>
            <p14:sldId id="275"/>
            <p14:sldId id="266"/>
            <p14:sldId id="278"/>
            <p14:sldId id="268"/>
            <p14:sldId id="276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6242" autoAdjust="0"/>
  </p:normalViewPr>
  <p:slideViewPr>
    <p:cSldViewPr snapToGrid="0">
      <p:cViewPr varScale="1">
        <p:scale>
          <a:sx n="106" d="100"/>
          <a:sy n="106" d="100"/>
        </p:scale>
        <p:origin x="115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0408D-564F-4253-BDD9-1C24062408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8DB77D0-78B4-44F9-B852-8E89D47B211A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</a:rPr>
            <a:t>Legge n. 241/1990</a:t>
          </a:r>
          <a:endParaRPr lang="it-IT" sz="2400" dirty="0">
            <a:solidFill>
              <a:schemeClr val="tx1"/>
            </a:solidFill>
          </a:endParaRPr>
        </a:p>
      </dgm:t>
    </dgm:pt>
    <dgm:pt modelId="{B49C6B0F-350C-4E71-AD7C-452F04C6E849}" type="parTrans" cxnId="{C228569B-B5AA-4B9D-98B9-ABD98264DBEA}">
      <dgm:prSet/>
      <dgm:spPr/>
      <dgm:t>
        <a:bodyPr/>
        <a:lstStyle/>
        <a:p>
          <a:endParaRPr lang="it-IT"/>
        </a:p>
      </dgm:t>
    </dgm:pt>
    <dgm:pt modelId="{411BEB14-40B5-4284-8DA3-C9BE6D92E9DC}" type="sibTrans" cxnId="{C228569B-B5AA-4B9D-98B9-ABD98264DBEA}">
      <dgm:prSet/>
      <dgm:spPr/>
      <dgm:t>
        <a:bodyPr/>
        <a:lstStyle/>
        <a:p>
          <a:endParaRPr lang="it-IT"/>
        </a:p>
      </dgm:t>
    </dgm:pt>
    <dgm:pt modelId="{45115567-8AFD-4927-A508-B3122433EEAD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</a:rPr>
            <a:t>D.lgs. n. 33/2013 </a:t>
          </a:r>
          <a:r>
            <a:rPr lang="it-IT" sz="1600" dirty="0">
              <a:solidFill>
                <a:schemeClr val="tx1"/>
              </a:solidFill>
            </a:rPr>
            <a:t>come modificato dal FOIA  </a:t>
          </a:r>
        </a:p>
      </dgm:t>
    </dgm:pt>
    <dgm:pt modelId="{9F6EC543-3192-4690-858D-A896C085BB76}" type="parTrans" cxnId="{8555C445-32F7-4063-92CC-EEEDDC893AC4}">
      <dgm:prSet/>
      <dgm:spPr/>
      <dgm:t>
        <a:bodyPr/>
        <a:lstStyle/>
        <a:p>
          <a:endParaRPr lang="it-IT"/>
        </a:p>
      </dgm:t>
    </dgm:pt>
    <dgm:pt modelId="{33B02795-5D7D-4D23-816C-31C7B57AB971}" type="sibTrans" cxnId="{8555C445-32F7-4063-92CC-EEEDDC893AC4}">
      <dgm:prSet/>
      <dgm:spPr/>
      <dgm:t>
        <a:bodyPr/>
        <a:lstStyle/>
        <a:p>
          <a:endParaRPr lang="it-IT"/>
        </a:p>
      </dgm:t>
    </dgm:pt>
    <dgm:pt modelId="{A605864D-5864-4230-B3F0-BAB42698FF9C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</a:rPr>
            <a:t>Linee Guida ANAC n. 1309 del 28/12/2016</a:t>
          </a:r>
        </a:p>
      </dgm:t>
    </dgm:pt>
    <dgm:pt modelId="{966B8167-3180-4491-B78C-651735ED3C75}" type="parTrans" cxnId="{89A84206-096B-42FC-BEC3-FB126349A822}">
      <dgm:prSet/>
      <dgm:spPr/>
      <dgm:t>
        <a:bodyPr/>
        <a:lstStyle/>
        <a:p>
          <a:endParaRPr lang="it-IT"/>
        </a:p>
      </dgm:t>
    </dgm:pt>
    <dgm:pt modelId="{9C5E7EF1-9C71-4AB4-A190-E14DD8AC291A}" type="sibTrans" cxnId="{89A84206-096B-42FC-BEC3-FB126349A822}">
      <dgm:prSet/>
      <dgm:spPr/>
      <dgm:t>
        <a:bodyPr/>
        <a:lstStyle/>
        <a:p>
          <a:endParaRPr lang="it-IT"/>
        </a:p>
      </dgm:t>
    </dgm:pt>
    <dgm:pt modelId="{7AEE2209-4EE0-40B8-853B-89F101EA0A6F}">
      <dgm:prSet custT="1"/>
      <dgm:spPr/>
      <dgm:t>
        <a:bodyPr/>
        <a:lstStyle/>
        <a:p>
          <a:r>
            <a:rPr lang="it-IT" sz="1800" dirty="0">
              <a:solidFill>
                <a:schemeClr val="tx1"/>
              </a:solidFill>
            </a:rPr>
            <a:t>Circolare Funzione Pubblica n. 2/2017</a:t>
          </a:r>
        </a:p>
      </dgm:t>
    </dgm:pt>
    <dgm:pt modelId="{C2C19EF3-B864-45E5-9312-8270D0A46393}" type="parTrans" cxnId="{F05DD872-FA1C-4563-A7BA-5EC49DF8443B}">
      <dgm:prSet/>
      <dgm:spPr/>
      <dgm:t>
        <a:bodyPr/>
        <a:lstStyle/>
        <a:p>
          <a:endParaRPr lang="it-IT"/>
        </a:p>
      </dgm:t>
    </dgm:pt>
    <dgm:pt modelId="{9090058E-3C76-459C-A96F-C189190BC2AE}" type="sibTrans" cxnId="{F05DD872-FA1C-4563-A7BA-5EC49DF8443B}">
      <dgm:prSet/>
      <dgm:spPr/>
      <dgm:t>
        <a:bodyPr/>
        <a:lstStyle/>
        <a:p>
          <a:endParaRPr lang="it-IT"/>
        </a:p>
      </dgm:t>
    </dgm:pt>
    <dgm:pt modelId="{B2C1C8EF-AF71-44E5-9B9F-A807DC5035CA}" type="pres">
      <dgm:prSet presAssocID="{64C0408D-564F-4253-BDD9-1C240624084E}" presName="linear" presStyleCnt="0">
        <dgm:presLayoutVars>
          <dgm:animLvl val="lvl"/>
          <dgm:resizeHandles val="exact"/>
        </dgm:presLayoutVars>
      </dgm:prSet>
      <dgm:spPr/>
    </dgm:pt>
    <dgm:pt modelId="{02C41012-2488-45D1-99B7-C925C083EABF}" type="pres">
      <dgm:prSet presAssocID="{A8DB77D0-78B4-44F9-B852-8E89D47B211A}" presName="parentText" presStyleLbl="node1" presStyleIdx="0" presStyleCnt="4" custScaleY="52748" custLinFactY="7043" custLinFactNeighborX="0" custLinFactNeighborY="100000">
        <dgm:presLayoutVars>
          <dgm:chMax val="0"/>
          <dgm:bulletEnabled val="1"/>
        </dgm:presLayoutVars>
      </dgm:prSet>
      <dgm:spPr/>
    </dgm:pt>
    <dgm:pt modelId="{233A28F4-9F2E-4FAA-8653-CEA8533B968E}" type="pres">
      <dgm:prSet presAssocID="{411BEB14-40B5-4284-8DA3-C9BE6D92E9DC}" presName="spacer" presStyleCnt="0"/>
      <dgm:spPr/>
    </dgm:pt>
    <dgm:pt modelId="{934FF114-A1EF-4224-8945-2B0EFC3C39D9}" type="pres">
      <dgm:prSet presAssocID="{45115567-8AFD-4927-A508-B3122433EEAD}" presName="parentText" presStyleLbl="node1" presStyleIdx="1" presStyleCnt="4" custScaleY="43519" custLinFactY="22938" custLinFactNeighborY="100000">
        <dgm:presLayoutVars>
          <dgm:chMax val="0"/>
          <dgm:bulletEnabled val="1"/>
        </dgm:presLayoutVars>
      </dgm:prSet>
      <dgm:spPr/>
    </dgm:pt>
    <dgm:pt modelId="{7A1E3A32-701C-4308-B1E3-9FF6F6DC711D}" type="pres">
      <dgm:prSet presAssocID="{33B02795-5D7D-4D23-816C-31C7B57AB971}" presName="spacer" presStyleCnt="0"/>
      <dgm:spPr/>
    </dgm:pt>
    <dgm:pt modelId="{CA000FB9-A723-4CC0-82FE-52F6357F6A13}" type="pres">
      <dgm:prSet presAssocID="{A605864D-5864-4230-B3F0-BAB42698FF9C}" presName="parentText" presStyleLbl="node1" presStyleIdx="2" presStyleCnt="4" custScaleY="43519" custLinFactY="10004" custLinFactNeighborX="-19" custLinFactNeighborY="100000">
        <dgm:presLayoutVars>
          <dgm:chMax val="0"/>
          <dgm:bulletEnabled val="1"/>
        </dgm:presLayoutVars>
      </dgm:prSet>
      <dgm:spPr/>
    </dgm:pt>
    <dgm:pt modelId="{FCAAED9F-3525-4FF5-BCD8-3F9AC56D7967}" type="pres">
      <dgm:prSet presAssocID="{9C5E7EF1-9C71-4AB4-A190-E14DD8AC291A}" presName="spacer" presStyleCnt="0"/>
      <dgm:spPr/>
    </dgm:pt>
    <dgm:pt modelId="{99B0AA25-ECEF-40B1-8D98-1DCFF7C9A408}" type="pres">
      <dgm:prSet presAssocID="{7AEE2209-4EE0-40B8-853B-89F101EA0A6F}" presName="parentText" presStyleLbl="node1" presStyleIdx="3" presStyleCnt="4" custScaleY="43519" custLinFactNeighborX="-1027" custLinFactNeighborY="81279">
        <dgm:presLayoutVars>
          <dgm:chMax val="0"/>
          <dgm:bulletEnabled val="1"/>
        </dgm:presLayoutVars>
      </dgm:prSet>
      <dgm:spPr/>
    </dgm:pt>
  </dgm:ptLst>
  <dgm:cxnLst>
    <dgm:cxn modelId="{89A84206-096B-42FC-BEC3-FB126349A822}" srcId="{64C0408D-564F-4253-BDD9-1C240624084E}" destId="{A605864D-5864-4230-B3F0-BAB42698FF9C}" srcOrd="2" destOrd="0" parTransId="{966B8167-3180-4491-B78C-651735ED3C75}" sibTransId="{9C5E7EF1-9C71-4AB4-A190-E14DD8AC291A}"/>
    <dgm:cxn modelId="{A7C0FE27-81A9-4DFF-A09C-77BDBD7D8631}" type="presOf" srcId="{A605864D-5864-4230-B3F0-BAB42698FF9C}" destId="{CA000FB9-A723-4CC0-82FE-52F6357F6A13}" srcOrd="0" destOrd="0" presId="urn:microsoft.com/office/officeart/2005/8/layout/vList2"/>
    <dgm:cxn modelId="{21184B60-B12F-4A2C-AE1B-BA76EC666F0C}" type="presOf" srcId="{7AEE2209-4EE0-40B8-853B-89F101EA0A6F}" destId="{99B0AA25-ECEF-40B1-8D98-1DCFF7C9A408}" srcOrd="0" destOrd="0" presId="urn:microsoft.com/office/officeart/2005/8/layout/vList2"/>
    <dgm:cxn modelId="{8555C445-32F7-4063-92CC-EEEDDC893AC4}" srcId="{64C0408D-564F-4253-BDD9-1C240624084E}" destId="{45115567-8AFD-4927-A508-B3122433EEAD}" srcOrd="1" destOrd="0" parTransId="{9F6EC543-3192-4690-858D-A896C085BB76}" sibTransId="{33B02795-5D7D-4D23-816C-31C7B57AB971}"/>
    <dgm:cxn modelId="{F05DD872-FA1C-4563-A7BA-5EC49DF8443B}" srcId="{64C0408D-564F-4253-BDD9-1C240624084E}" destId="{7AEE2209-4EE0-40B8-853B-89F101EA0A6F}" srcOrd="3" destOrd="0" parTransId="{C2C19EF3-B864-45E5-9312-8270D0A46393}" sibTransId="{9090058E-3C76-459C-A96F-C189190BC2AE}"/>
    <dgm:cxn modelId="{F0391658-D931-4BA6-A6E2-6F0BD1779C57}" type="presOf" srcId="{45115567-8AFD-4927-A508-B3122433EEAD}" destId="{934FF114-A1EF-4224-8945-2B0EFC3C39D9}" srcOrd="0" destOrd="0" presId="urn:microsoft.com/office/officeart/2005/8/layout/vList2"/>
    <dgm:cxn modelId="{51004B7B-F1EA-4E94-B6DF-2F4A4AED40CD}" type="presOf" srcId="{64C0408D-564F-4253-BDD9-1C240624084E}" destId="{B2C1C8EF-AF71-44E5-9B9F-A807DC5035CA}" srcOrd="0" destOrd="0" presId="urn:microsoft.com/office/officeart/2005/8/layout/vList2"/>
    <dgm:cxn modelId="{C228569B-B5AA-4B9D-98B9-ABD98264DBEA}" srcId="{64C0408D-564F-4253-BDD9-1C240624084E}" destId="{A8DB77D0-78B4-44F9-B852-8E89D47B211A}" srcOrd="0" destOrd="0" parTransId="{B49C6B0F-350C-4E71-AD7C-452F04C6E849}" sibTransId="{411BEB14-40B5-4284-8DA3-C9BE6D92E9DC}"/>
    <dgm:cxn modelId="{393FB4F4-8E13-4B93-92C2-FDB3709FAF6F}" type="presOf" srcId="{A8DB77D0-78B4-44F9-B852-8E89D47B211A}" destId="{02C41012-2488-45D1-99B7-C925C083EABF}" srcOrd="0" destOrd="0" presId="urn:microsoft.com/office/officeart/2005/8/layout/vList2"/>
    <dgm:cxn modelId="{B2F69ABE-28C4-4E28-A593-66612C684E9B}" type="presParOf" srcId="{B2C1C8EF-AF71-44E5-9B9F-A807DC5035CA}" destId="{02C41012-2488-45D1-99B7-C925C083EABF}" srcOrd="0" destOrd="0" presId="urn:microsoft.com/office/officeart/2005/8/layout/vList2"/>
    <dgm:cxn modelId="{F28DCF2E-F850-4BD4-8086-C3B05FCDC34F}" type="presParOf" srcId="{B2C1C8EF-AF71-44E5-9B9F-A807DC5035CA}" destId="{233A28F4-9F2E-4FAA-8653-CEA8533B968E}" srcOrd="1" destOrd="0" presId="urn:microsoft.com/office/officeart/2005/8/layout/vList2"/>
    <dgm:cxn modelId="{E0D1DD4B-5BBC-4752-866F-0432AD746474}" type="presParOf" srcId="{B2C1C8EF-AF71-44E5-9B9F-A807DC5035CA}" destId="{934FF114-A1EF-4224-8945-2B0EFC3C39D9}" srcOrd="2" destOrd="0" presId="urn:microsoft.com/office/officeart/2005/8/layout/vList2"/>
    <dgm:cxn modelId="{543D32C9-DE7D-4503-BEAB-5D781FB8BD70}" type="presParOf" srcId="{B2C1C8EF-AF71-44E5-9B9F-A807DC5035CA}" destId="{7A1E3A32-701C-4308-B1E3-9FF6F6DC711D}" srcOrd="3" destOrd="0" presId="urn:microsoft.com/office/officeart/2005/8/layout/vList2"/>
    <dgm:cxn modelId="{97812130-79D7-46DB-88E9-2F5DF055E002}" type="presParOf" srcId="{B2C1C8EF-AF71-44E5-9B9F-A807DC5035CA}" destId="{CA000FB9-A723-4CC0-82FE-52F6357F6A13}" srcOrd="4" destOrd="0" presId="urn:microsoft.com/office/officeart/2005/8/layout/vList2"/>
    <dgm:cxn modelId="{10E673F0-DBBB-4305-BC75-23FE38A95517}" type="presParOf" srcId="{B2C1C8EF-AF71-44E5-9B9F-A807DC5035CA}" destId="{FCAAED9F-3525-4FF5-BCD8-3F9AC56D7967}" srcOrd="5" destOrd="0" presId="urn:microsoft.com/office/officeart/2005/8/layout/vList2"/>
    <dgm:cxn modelId="{2E55B770-DF65-44E2-85A1-5840F6678A85}" type="presParOf" srcId="{B2C1C8EF-AF71-44E5-9B9F-A807DC5035CA}" destId="{99B0AA25-ECEF-40B1-8D98-1DCFF7C9A4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C0408D-564F-4253-BDD9-1C24062408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8DB77D0-78B4-44F9-B852-8E89D47B211A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</a:rPr>
            <a:t>Accesso Documentale     </a:t>
          </a:r>
        </a:p>
      </dgm:t>
    </dgm:pt>
    <dgm:pt modelId="{B49C6B0F-350C-4E71-AD7C-452F04C6E849}" type="parTrans" cxnId="{C228569B-B5AA-4B9D-98B9-ABD98264DBEA}">
      <dgm:prSet/>
      <dgm:spPr/>
      <dgm:t>
        <a:bodyPr/>
        <a:lstStyle/>
        <a:p>
          <a:endParaRPr lang="it-IT"/>
        </a:p>
      </dgm:t>
    </dgm:pt>
    <dgm:pt modelId="{411BEB14-40B5-4284-8DA3-C9BE6D92E9DC}" type="sibTrans" cxnId="{C228569B-B5AA-4B9D-98B9-ABD98264DBEA}">
      <dgm:prSet/>
      <dgm:spPr/>
      <dgm:t>
        <a:bodyPr/>
        <a:lstStyle/>
        <a:p>
          <a:endParaRPr lang="it-IT"/>
        </a:p>
      </dgm:t>
    </dgm:pt>
    <dgm:pt modelId="{45115567-8AFD-4927-A508-B3122433EEAD}">
      <dgm:prSet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</a:rPr>
            <a:t>Accesso Civico (</a:t>
          </a:r>
          <a:r>
            <a:rPr lang="it-IT" sz="2000" dirty="0">
              <a:solidFill>
                <a:schemeClr val="tx1"/>
              </a:solidFill>
            </a:rPr>
            <a:t>semplice e generalizzato)</a:t>
          </a:r>
        </a:p>
      </dgm:t>
    </dgm:pt>
    <dgm:pt modelId="{9F6EC543-3192-4690-858D-A896C085BB76}" type="parTrans" cxnId="{8555C445-32F7-4063-92CC-EEEDDC893AC4}">
      <dgm:prSet/>
      <dgm:spPr/>
      <dgm:t>
        <a:bodyPr/>
        <a:lstStyle/>
        <a:p>
          <a:endParaRPr lang="it-IT"/>
        </a:p>
      </dgm:t>
    </dgm:pt>
    <dgm:pt modelId="{33B02795-5D7D-4D23-816C-31C7B57AB971}" type="sibTrans" cxnId="{8555C445-32F7-4063-92CC-EEEDDC893AC4}">
      <dgm:prSet/>
      <dgm:spPr/>
      <dgm:t>
        <a:bodyPr/>
        <a:lstStyle/>
        <a:p>
          <a:endParaRPr lang="it-IT"/>
        </a:p>
      </dgm:t>
    </dgm:pt>
    <dgm:pt modelId="{B2C1C8EF-AF71-44E5-9B9F-A807DC5035CA}" type="pres">
      <dgm:prSet presAssocID="{64C0408D-564F-4253-BDD9-1C240624084E}" presName="linear" presStyleCnt="0">
        <dgm:presLayoutVars>
          <dgm:animLvl val="lvl"/>
          <dgm:resizeHandles val="exact"/>
        </dgm:presLayoutVars>
      </dgm:prSet>
      <dgm:spPr/>
    </dgm:pt>
    <dgm:pt modelId="{02C41012-2488-45D1-99B7-C925C083EABF}" type="pres">
      <dgm:prSet presAssocID="{A8DB77D0-78B4-44F9-B852-8E89D47B211A}" presName="parentText" presStyleLbl="node1" presStyleIdx="0" presStyleCnt="2" custLinFactY="-255" custLinFactNeighborX="0" custLinFactNeighborY="-100000">
        <dgm:presLayoutVars>
          <dgm:chMax val="0"/>
          <dgm:bulletEnabled val="1"/>
        </dgm:presLayoutVars>
      </dgm:prSet>
      <dgm:spPr/>
    </dgm:pt>
    <dgm:pt modelId="{233A28F4-9F2E-4FAA-8653-CEA8533B968E}" type="pres">
      <dgm:prSet presAssocID="{411BEB14-40B5-4284-8DA3-C9BE6D92E9DC}" presName="spacer" presStyleCnt="0"/>
      <dgm:spPr/>
    </dgm:pt>
    <dgm:pt modelId="{934FF114-A1EF-4224-8945-2B0EFC3C39D9}" type="pres">
      <dgm:prSet presAssocID="{45115567-8AFD-4927-A508-B3122433EEAD}" presName="parentText" presStyleLbl="node1" presStyleIdx="1" presStyleCnt="2" custLinFactY="-9286" custLinFactNeighborX="4615" custLinFactNeighborY="-100000">
        <dgm:presLayoutVars>
          <dgm:chMax val="0"/>
          <dgm:bulletEnabled val="1"/>
        </dgm:presLayoutVars>
      </dgm:prSet>
      <dgm:spPr/>
    </dgm:pt>
  </dgm:ptLst>
  <dgm:cxnLst>
    <dgm:cxn modelId="{8555C445-32F7-4063-92CC-EEEDDC893AC4}" srcId="{64C0408D-564F-4253-BDD9-1C240624084E}" destId="{45115567-8AFD-4927-A508-B3122433EEAD}" srcOrd="1" destOrd="0" parTransId="{9F6EC543-3192-4690-858D-A896C085BB76}" sibTransId="{33B02795-5D7D-4D23-816C-31C7B57AB971}"/>
    <dgm:cxn modelId="{F0391658-D931-4BA6-A6E2-6F0BD1779C57}" type="presOf" srcId="{45115567-8AFD-4927-A508-B3122433EEAD}" destId="{934FF114-A1EF-4224-8945-2B0EFC3C39D9}" srcOrd="0" destOrd="0" presId="urn:microsoft.com/office/officeart/2005/8/layout/vList2"/>
    <dgm:cxn modelId="{51004B7B-F1EA-4E94-B6DF-2F4A4AED40CD}" type="presOf" srcId="{64C0408D-564F-4253-BDD9-1C240624084E}" destId="{B2C1C8EF-AF71-44E5-9B9F-A807DC5035CA}" srcOrd="0" destOrd="0" presId="urn:microsoft.com/office/officeart/2005/8/layout/vList2"/>
    <dgm:cxn modelId="{C228569B-B5AA-4B9D-98B9-ABD98264DBEA}" srcId="{64C0408D-564F-4253-BDD9-1C240624084E}" destId="{A8DB77D0-78B4-44F9-B852-8E89D47B211A}" srcOrd="0" destOrd="0" parTransId="{B49C6B0F-350C-4E71-AD7C-452F04C6E849}" sibTransId="{411BEB14-40B5-4284-8DA3-C9BE6D92E9DC}"/>
    <dgm:cxn modelId="{393FB4F4-8E13-4B93-92C2-FDB3709FAF6F}" type="presOf" srcId="{A8DB77D0-78B4-44F9-B852-8E89D47B211A}" destId="{02C41012-2488-45D1-99B7-C925C083EABF}" srcOrd="0" destOrd="0" presId="urn:microsoft.com/office/officeart/2005/8/layout/vList2"/>
    <dgm:cxn modelId="{B2F69ABE-28C4-4E28-A593-66612C684E9B}" type="presParOf" srcId="{B2C1C8EF-AF71-44E5-9B9F-A807DC5035CA}" destId="{02C41012-2488-45D1-99B7-C925C083EABF}" srcOrd="0" destOrd="0" presId="urn:microsoft.com/office/officeart/2005/8/layout/vList2"/>
    <dgm:cxn modelId="{F28DCF2E-F850-4BD4-8086-C3B05FCDC34F}" type="presParOf" srcId="{B2C1C8EF-AF71-44E5-9B9F-A807DC5035CA}" destId="{233A28F4-9F2E-4FAA-8653-CEA8533B968E}" srcOrd="1" destOrd="0" presId="urn:microsoft.com/office/officeart/2005/8/layout/vList2"/>
    <dgm:cxn modelId="{E0D1DD4B-5BBC-4752-866F-0432AD746474}" type="presParOf" srcId="{B2C1C8EF-AF71-44E5-9B9F-A807DC5035CA}" destId="{934FF114-A1EF-4224-8945-2B0EFC3C39D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41012-2488-45D1-99B7-C925C083EABF}">
      <dsp:nvSpPr>
        <dsp:cNvPr id="0" name=""/>
        <dsp:cNvSpPr/>
      </dsp:nvSpPr>
      <dsp:spPr>
        <a:xfrm>
          <a:off x="0" y="750164"/>
          <a:ext cx="3240740" cy="631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Legge n. 241/1990</a:t>
          </a:r>
          <a:endParaRPr lang="it-IT" sz="2400" kern="1200" dirty="0">
            <a:solidFill>
              <a:schemeClr val="tx1"/>
            </a:solidFill>
          </a:endParaRPr>
        </a:p>
      </dsp:txBody>
      <dsp:txXfrm>
        <a:off x="30850" y="781014"/>
        <a:ext cx="3179040" cy="570263"/>
      </dsp:txXfrm>
    </dsp:sp>
    <dsp:sp modelId="{934FF114-A1EF-4224-8945-2B0EFC3C39D9}">
      <dsp:nvSpPr>
        <dsp:cNvPr id="0" name=""/>
        <dsp:cNvSpPr/>
      </dsp:nvSpPr>
      <dsp:spPr>
        <a:xfrm>
          <a:off x="0" y="1756882"/>
          <a:ext cx="3240740" cy="521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D.lgs. n. 33/2013 </a:t>
          </a:r>
          <a:r>
            <a:rPr lang="it-IT" sz="1600" kern="1200" dirty="0">
              <a:solidFill>
                <a:schemeClr val="tx1"/>
              </a:solidFill>
            </a:rPr>
            <a:t>come modificato dal FOIA  </a:t>
          </a:r>
        </a:p>
      </dsp:txBody>
      <dsp:txXfrm>
        <a:off x="25452" y="1782334"/>
        <a:ext cx="3189836" cy="470488"/>
      </dsp:txXfrm>
    </dsp:sp>
    <dsp:sp modelId="{CA000FB9-A723-4CC0-82FE-52F6357F6A13}">
      <dsp:nvSpPr>
        <dsp:cNvPr id="0" name=""/>
        <dsp:cNvSpPr/>
      </dsp:nvSpPr>
      <dsp:spPr>
        <a:xfrm>
          <a:off x="0" y="2307635"/>
          <a:ext cx="3240740" cy="521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Linee Guida ANAC n. 1309 del 28/12/2016</a:t>
          </a:r>
        </a:p>
      </dsp:txBody>
      <dsp:txXfrm>
        <a:off x="25452" y="2333087"/>
        <a:ext cx="3189836" cy="470488"/>
      </dsp:txXfrm>
    </dsp:sp>
    <dsp:sp modelId="{99B0AA25-ECEF-40B1-8D98-1DCFF7C9A408}">
      <dsp:nvSpPr>
        <dsp:cNvPr id="0" name=""/>
        <dsp:cNvSpPr/>
      </dsp:nvSpPr>
      <dsp:spPr>
        <a:xfrm>
          <a:off x="0" y="2858985"/>
          <a:ext cx="3240740" cy="521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Circolare Funzione Pubblica n. 2/2017</a:t>
          </a:r>
        </a:p>
      </dsp:txBody>
      <dsp:txXfrm>
        <a:off x="25452" y="2884437"/>
        <a:ext cx="3189836" cy="470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41012-2488-45D1-99B7-C925C083EABF}">
      <dsp:nvSpPr>
        <dsp:cNvPr id="0" name=""/>
        <dsp:cNvSpPr/>
      </dsp:nvSpPr>
      <dsp:spPr>
        <a:xfrm>
          <a:off x="0" y="175697"/>
          <a:ext cx="323288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Accesso Documentale     </a:t>
          </a:r>
        </a:p>
      </dsp:txBody>
      <dsp:txXfrm>
        <a:off x="59399" y="235096"/>
        <a:ext cx="3114086" cy="1098002"/>
      </dsp:txXfrm>
    </dsp:sp>
    <dsp:sp modelId="{934FF114-A1EF-4224-8945-2B0EFC3C39D9}">
      <dsp:nvSpPr>
        <dsp:cNvPr id="0" name=""/>
        <dsp:cNvSpPr/>
      </dsp:nvSpPr>
      <dsp:spPr>
        <a:xfrm>
          <a:off x="0" y="1469808"/>
          <a:ext cx="3232884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Accesso Civico (</a:t>
          </a:r>
          <a:r>
            <a:rPr lang="it-IT" sz="2000" kern="1200" dirty="0">
              <a:solidFill>
                <a:schemeClr val="tx1"/>
              </a:solidFill>
            </a:rPr>
            <a:t>semplice e generalizzato)</a:t>
          </a:r>
        </a:p>
      </dsp:txBody>
      <dsp:txXfrm>
        <a:off x="59399" y="1529207"/>
        <a:ext cx="3114086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EE58836-D1C4-480F-B9F6-9E4926B102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2908338-B728-48D1-AD66-405E0DFA34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46CB8-6265-4231-AEF7-C6D49E57FBE9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2926B3-3E46-490D-9101-9FA19F41C4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07F036-629A-4A72-89CA-A10F0AEEB5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6E146-B903-4368-BA06-3D3D8A0D9F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6086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BA370-8344-4DDC-8030-CEEED348BA46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D9A7A-983F-4ACF-9C0B-E87D80FCAC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9971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21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919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42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027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005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41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42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76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36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63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265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00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13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D9A7A-983F-4ACF-9C0B-E87D80FCAC4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76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EE2E-18D1-47A7-8D6E-92FA11B46567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8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9429A-967C-4CBB-86A3-F4F1A47B542B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70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693D-48F9-40AC-9655-021FDFE35157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185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A675-E482-4098-8AFB-812CD59A1B25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59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4F44-AB8C-4FC1-A9AA-82541DBCE0D5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484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52D-DC27-47D5-875A-FF0005ED6C5D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27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FE23-CA24-4387-9035-5366BECAF727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48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D645-9A9B-4ACF-AC51-1931C4A4D114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17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E276-C727-419A-9BC7-312BE457BF38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97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4997-7755-48B0-8475-9F9F9F311725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06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3BFA-7A6F-4F16-9CB5-E5788AC7D518}" type="datetime1">
              <a:rPr lang="it-IT" smtClean="0"/>
              <a:t>06/12/2018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11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C1E3-B6E0-4D39-AD15-8ABA609E282F}" type="datetime1">
              <a:rPr lang="it-IT" smtClean="0"/>
              <a:t>06/12/2018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73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324B-5800-4899-9C69-75A494DB5578}" type="datetime1">
              <a:rPr lang="it-IT" smtClean="0"/>
              <a:t>06/12/2018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93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D828-4F11-465A-A901-FC96E08EB865}" type="datetime1">
              <a:rPr lang="it-IT" smtClean="0"/>
              <a:t>06/12/2018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9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E6FD-20BB-424A-A5A0-39207321974C}" type="datetime1">
              <a:rPr lang="it-IT" smtClean="0"/>
              <a:t>06/12/2018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06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78A3-20F0-4CD0-BF0A-30E423E05F46}" type="datetime1">
              <a:rPr lang="it-IT" smtClean="0"/>
              <a:t>06/12/2018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44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405DA-5304-4C2C-8DED-C9C143884D4A}" type="datetime1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Ufficio Vigilanza, Trasparenza e Anticorruzione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BFA88A-AAD7-4FDC-A9D5-C781644E70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6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trasparenza.crea.gov.it/?q=node/156" TargetMode="External"/><Relationship Id="rId5" Type="http://schemas.openxmlformats.org/officeDocument/2006/relationships/hyperlink" Target="http://trasparenza.crea.gov.it/?q=node/20" TargetMode="External"/><Relationship Id="rId4" Type="http://schemas.openxmlformats.org/officeDocument/2006/relationships/hyperlink" Target="http://trasparenza.crea.gov.it/?q=node/16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CB4E53F-1F30-437F-B7AC-A84A9F3C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98" y="1730830"/>
            <a:ext cx="3520050" cy="3859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5400" b="1" dirty="0"/>
            </a:br>
            <a:br>
              <a:rPr lang="en-US" sz="2800" b="1" dirty="0"/>
            </a:br>
            <a:br>
              <a:rPr lang="en-US" sz="2800" b="1" dirty="0"/>
            </a:b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B6FD31A3-1D35-43FE-A24A-45749B91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Ufficio Vigilanza, Trasparenza e Anticorruzione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6EF71898-082B-4FB4-8F8B-4B6EA35C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78" y="490386"/>
            <a:ext cx="2087327" cy="1133120"/>
          </a:xfrm>
          <a:prstGeom prst="rect">
            <a:avLst/>
          </a:prstGeom>
        </p:spPr>
      </p:pic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9230807E-BEE1-43A1-A389-1A1D8DDAE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12" y="2155371"/>
            <a:ext cx="6260123" cy="254725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i="1" dirty="0">
                <a:solidFill>
                  <a:schemeClr val="accent1"/>
                </a:solidFill>
                <a:latin typeface="+mj-lt"/>
              </a:rPr>
              <a:t>FORUM TRASPARENZA </a:t>
            </a:r>
          </a:p>
          <a:p>
            <a:pPr algn="ctr"/>
            <a:r>
              <a:rPr lang="en-US" sz="3200" i="1" dirty="0">
                <a:solidFill>
                  <a:schemeClr val="accent1"/>
                </a:solidFill>
                <a:latin typeface="+mj-lt"/>
              </a:rPr>
              <a:t>14 DICEMBRE 2018</a:t>
            </a:r>
          </a:p>
          <a:p>
            <a:pPr algn="ctr"/>
            <a:endParaRPr lang="en-US" sz="3200" i="1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Regolamento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sul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diritto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Accesso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Documentale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Civico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Semplice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Generalizzato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Approvato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dal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CdA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CREA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Deliberazione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n. 88 del 26.10.2018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4E1F1F-3C2B-4D03-9FF7-9B23666F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</a:t>
            </a:fld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6DA72D-E65D-4C86-A902-F03BC2E77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1"/>
    </mc:Choice>
    <mc:Fallback xmlns="">
      <p:transition spd="slow" advTm="9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473919"/>
              </p:ext>
            </p:extLst>
          </p:nvPr>
        </p:nvGraphicFramePr>
        <p:xfrm>
          <a:off x="531906" y="1174147"/>
          <a:ext cx="6923971" cy="4329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4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846088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710559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1040683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28926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Il RP </a:t>
                      </a:r>
                      <a:r>
                        <a:rPr lang="it-IT" sz="1100" b="1" u="sng" dirty="0"/>
                        <a:t>informa il richiedente l’accesso</a:t>
                      </a:r>
                      <a:r>
                        <a:rPr lang="it-IT" sz="1100" b="1" dirty="0"/>
                        <a:t> della individuazione di controinteressati e della sospensione del termine di 10 giorni.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  <a:p>
                      <a:r>
                        <a:rPr lang="it-IT" sz="1100" b="1" dirty="0"/>
                        <a:t>Decorsi i 10 giorni ed accertata la ricezione delle comunicazioni inviate ai controinteressati il </a:t>
                      </a:r>
                      <a:r>
                        <a:rPr lang="it-IT" sz="1100" b="1" u="sng" dirty="0"/>
                        <a:t>RP provvede con atto motivato sulla richiesta di accesso.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1" dirty="0">
                          <a:latin typeface="+mn-lt"/>
                        </a:rPr>
                        <a:t> </a:t>
                      </a:r>
                    </a:p>
                    <a:p>
                      <a:pPr algn="l"/>
                      <a:r>
                        <a:rPr lang="it-IT" sz="1100" b="1" dirty="0">
                          <a:latin typeface="+mn-lt"/>
                        </a:rPr>
                        <a:t>Non ci sono soggetti CONTROINTERESSATI.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b="1" dirty="0"/>
                        <a:t>Il RP </a:t>
                      </a:r>
                      <a:r>
                        <a:rPr lang="it-IT" sz="1100" b="1" u="sng" dirty="0"/>
                        <a:t>informa il richiedente l’accesso </a:t>
                      </a:r>
                      <a:r>
                        <a:rPr lang="it-IT" sz="1100" b="1" dirty="0"/>
                        <a:t>della individuazione di controinteressati e della sospensione del termine di 10 giorni.</a:t>
                      </a:r>
                    </a:p>
                    <a:p>
                      <a:endParaRPr lang="it-IT" sz="1100" b="1" dirty="0"/>
                    </a:p>
                    <a:p>
                      <a:endParaRPr lang="it-IT" sz="1100" b="1" dirty="0"/>
                    </a:p>
                    <a:p>
                      <a:r>
                        <a:rPr lang="it-IT" sz="1100" b="1" dirty="0"/>
                        <a:t>Decorsi i 10 giorni ed accertata la ricezione delle comunicazioni inviate ai controinteressati il </a:t>
                      </a:r>
                      <a:r>
                        <a:rPr lang="it-IT" sz="1100" b="1" u="sng" dirty="0"/>
                        <a:t>RP provvede con atto motivato sulla richiesta di accesso.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71626B-24BF-4C83-B1EF-152BF2A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10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E3C92D-E770-4521-9620-2194BD103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1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9"/>
    </mc:Choice>
    <mc:Fallback>
      <p:transition spd="slow" advTm="3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05793"/>
            <a:ext cx="7416232" cy="257595"/>
          </a:xfrm>
        </p:spPr>
        <p:txBody>
          <a:bodyPr>
            <a:noAutofit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CONCLUSIONE PROCEDIMENTO DI ACCESSO: DIFFERIMENTO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225231"/>
              </p:ext>
            </p:extLst>
          </p:nvPr>
        </p:nvGraphicFramePr>
        <p:xfrm>
          <a:off x="446314" y="1231454"/>
          <a:ext cx="730431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629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103504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784182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667271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035152">
                <a:tc>
                  <a:txBody>
                    <a:bodyPr/>
                    <a:lstStyle/>
                    <a:p>
                      <a:r>
                        <a:rPr lang="it-IT" sz="1100" b="1" dirty="0"/>
                        <a:t>Il DIFFERIMENTO può essere disposto:</a:t>
                      </a:r>
                    </a:p>
                    <a:p>
                      <a:endParaRPr lang="it-IT" sz="1100" b="1" dirty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it-IT" sz="1100" b="1" dirty="0"/>
                        <a:t>nel caso in cui dalla diffusione del documento possa derivare pregiudizio alla riservatezza di persone fisiche o giuridiche;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it-IT" sz="1100" b="1" dirty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salvaguardare specifiche esigenze dell'Amministrazione, sia nella fase preparatoria dei provvedimenti, sia in relazione a documenti la cui conoscenza possa compromettere il buon andamento dell'azione amministrativa.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it-IT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it-IT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latin typeface="+mn-lt"/>
                        </a:rPr>
                        <a:t>DIFFERIMENTO: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Il DIFFERIMENTO 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è ammesso soltanto quando ricorrano cumulativamente due condizioni: 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 l’accesso possa comportare un pregiudizio concreto ad un </a:t>
                      </a:r>
                      <a:r>
                        <a:rPr lang="it-IT" sz="11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interesse pubblico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sicurezza pubblica e ordine pubblico, sicurezza nazionale, difesa e questioni militari, relazioni internazionali, politica e stabilità finanziaria ed economica dello </a:t>
                      </a:r>
                      <a:r>
                        <a:rPr lang="it-IT" sz="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Stato,conduzione</a:t>
                      </a:r>
                      <a:r>
                        <a:rPr lang="it-IT" sz="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 indagini sui reati e il perseguimento, regolare svolgimento di attività ispettive</a:t>
                      </a:r>
                      <a:r>
                        <a:rPr lang="it-IT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e/o ad un </a:t>
                      </a:r>
                      <a:r>
                        <a:rPr lang="it-IT" sz="11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interesse privato </a:t>
                      </a:r>
                      <a:r>
                        <a:rPr lang="it-IT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protezione dati personali, in conformità con la disciplina legislativa in materia, libertà e segretezza della corrispondenza, interessi economici e commerciali di persona fisica e giuridica compresi la proprietà intellettuale,  diritto d’autore e segreti commerciali</a:t>
                      </a:r>
                      <a:r>
                        <a:rPr lang="it-IT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 quel pregiudizio abbia carattere transitorio</a:t>
                      </a:r>
                      <a:r>
                        <a:rPr lang="it-IT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28600" indent="-228600">
                        <a:buAutoNum type="alphaLcParenR"/>
                      </a:pPr>
                      <a:endParaRPr lang="it-IT" sz="1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D47C26-3886-4B19-AF26-983A2B78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11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909BC2-4DA8-4843-8C25-02E829859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42"/>
    </mc:Choice>
    <mc:Fallback>
      <p:transition spd="slow" advTm="9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2" y="451512"/>
            <a:ext cx="6974541" cy="36512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CONCLUSIONE PROCEDIMENTO DI ACCESSO: DIFFERIMENTO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93228"/>
              </p:ext>
            </p:extLst>
          </p:nvPr>
        </p:nvGraphicFramePr>
        <p:xfrm>
          <a:off x="609599" y="1340223"/>
          <a:ext cx="6736863" cy="2739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894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487592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173377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differimento deve essere disposto con provvedimento motivato nel quale deve essere indicata la durata del differimento medesimo.</a:t>
                      </a:r>
                    </a:p>
                    <a:p>
                      <a:endParaRPr lang="it-I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latin typeface="+mn-lt"/>
                        </a:rPr>
                        <a:t>DIFFERIMENTO: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differimento deve essere disposto con provvedimento motivato nel quale deve essere indicata la durata del differimento medesimo.</a:t>
                      </a:r>
                    </a:p>
                    <a:p>
                      <a:endParaRPr lang="it-IT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7AEAF1-6BBD-43C4-A2FD-08AB544E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12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BD9DF2-480E-4268-9393-BD16952BD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6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7"/>
    </mc:Choice>
    <mc:Fallback>
      <p:transition spd="slow" advTm="2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4" y="451512"/>
            <a:ext cx="6994769" cy="3222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CONCLUSIONE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PROCEDIMENTO DI ACCESSO: DINIEGO-LIMITI</a:t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46552"/>
              </p:ext>
            </p:extLst>
          </p:nvPr>
        </p:nvGraphicFramePr>
        <p:xfrm>
          <a:off x="570523" y="815679"/>
          <a:ext cx="6670431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923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903045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266463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805864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2806130">
                <a:tc>
                  <a:txBody>
                    <a:bodyPr/>
                    <a:lstStyle/>
                    <a:p>
                      <a:r>
                        <a:rPr lang="it-IT" sz="1200" b="1" u="sng" dirty="0"/>
                        <a:t>DINIEGO</a:t>
                      </a:r>
                      <a:r>
                        <a:rPr lang="it-IT" sz="1200" b="1" dirty="0"/>
                        <a:t>: </a:t>
                      </a:r>
                    </a:p>
                    <a:p>
                      <a:r>
                        <a:rPr lang="it-IT" sz="1200" b="0" dirty="0"/>
                        <a:t>l’accesso documentale è </a:t>
                      </a:r>
                      <a:r>
                        <a:rPr lang="it-IT" sz="1200" b="0" u="sng" dirty="0"/>
                        <a:t>escluso</a:t>
                      </a:r>
                      <a:r>
                        <a:rPr lang="it-IT" sz="1200" b="0" dirty="0"/>
                        <a:t> con provvedimento motivato nei casi previsti dalla legge :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0" dirty="0"/>
                        <a:t>per i documenti coperti da segreto di stato e nei casi di segreto o di divieto di divulgazione espressamente previsti dalla legge;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0" dirty="0"/>
                        <a:t>nei procedimenti tributari;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0" dirty="0"/>
                        <a:t>nei confronti dell’attività della PA diretta all’emanazione di atti normativi, amministrativi generali, di pianificazione e di programmazione;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0" dirty="0"/>
                        <a:t>nei procedimenti selettivi nei confronti di documenti amministrativi contenenti informazioni di carattere psicoattitudinali relativi a terzi.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050" b="0" dirty="0"/>
                        <a:t>Per altre possibili ipotesi di esclusione dell’accesso si rinvia a quanto indicato nel Regolamento del CREA.</a:t>
                      </a:r>
                    </a:p>
                    <a:p>
                      <a:pPr marL="0" indent="0">
                        <a:buNone/>
                      </a:pPr>
                      <a:endParaRPr lang="it-IT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sng" dirty="0"/>
                        <a:t>DINIEGO: </a:t>
                      </a:r>
                    </a:p>
                    <a:p>
                      <a:pPr algn="l"/>
                      <a:r>
                        <a:rPr lang="it-IT" sz="1200" b="0" u="none" dirty="0"/>
                        <a:t>il RPCT nega con provvedimento motivato l’accesso in quanto attinente a documenti, dati  o informazioni non oggetto di pubblicazione obbligatoria.</a:t>
                      </a:r>
                      <a:endParaRPr lang="it-IT" sz="1200" b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+mn-lt"/>
                        </a:rPr>
                        <a:t>DINIEGO: </a:t>
                      </a:r>
                    </a:p>
                    <a:p>
                      <a:pPr marL="0" algn="l" defTabSz="457200" rtl="0" eaLnBrk="1" latinLnBrk="0" hangingPunct="1"/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L’accesso civico generalizzato è escluso (</a:t>
                      </a:r>
                      <a:r>
                        <a:rPr lang="it-IT" sz="1200" b="1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eccezioni assolute</a:t>
                      </a: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0" algn="l" defTabSz="457200" rtl="0" eaLnBrk="1" latinLnBrk="0" hangingPunct="1"/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latinLnBrk="0" hangingPunct="1"/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a)nei casi di segreto di Stato;</a:t>
                      </a:r>
                    </a:p>
                    <a:p>
                      <a:pPr marL="0" algn="l" defTabSz="457200" rtl="0" eaLnBrk="1" latinLnBrk="0" hangingPunct="1"/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b)negli altri casi di divieti di accesso o divulgazione previsti dalla legge, ivi compresi i casi in cui l'accesso è subordinato dalla disciplina vigente al rispetto di specifiche condizioni, modalità o limiti. </a:t>
                      </a:r>
                    </a:p>
                    <a:p>
                      <a:endParaRPr lang="it-IT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1C9567-B167-49C4-9AEA-82C3C3D3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13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3F3C58-EAAB-44F7-BA5A-0450A669A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26"/>
    </mc:Choice>
    <mc:Fallback>
      <p:transition spd="slow" advTm="12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08" y="261255"/>
            <a:ext cx="6293006" cy="30926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CONCLUSIONE PROCEDIMENTO DI ACCESSO: DINIEGO-LIMITI</a:t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238888"/>
              </p:ext>
            </p:extLst>
          </p:nvPr>
        </p:nvGraphicFramePr>
        <p:xfrm>
          <a:off x="609599" y="750276"/>
          <a:ext cx="7299569" cy="5157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1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742831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3931137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971749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4152016"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1200" b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L’accesso  generalizzato può essere rifiutato se il diniego è necessario per evitare un pregiudizio concreto alla tutela di uno degli </a:t>
                      </a:r>
                      <a:r>
                        <a:rPr kumimoji="0" lang="it-IT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interessi pubblici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riguardanti </a:t>
                      </a:r>
                      <a:r>
                        <a:rPr kumimoji="0" lang="it-IT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(art 5-bis c. 1) (</a:t>
                      </a:r>
                      <a:r>
                        <a:rPr kumimoji="0" lang="it-IT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eccezioni relative</a:t>
                      </a:r>
                      <a:r>
                        <a:rPr kumimoji="0" lang="it-IT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a) la sicurezza pubblica e l’ordine pubblico;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b) la sicurezza nazionale;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c) la difesa e le questioni militari;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d) le relazioni internazionali;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e) la politica e la stabilità finanziaria ed economica dello Stato;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f) la conduzione di indagini sui reati e il loro perseguimento;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g) il regolare svolgimento di attività ispettive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endParaRPr lang="it-IT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L’accesso civico può, altresì, essere rifiutato se il diniego è necessario per evitare un pregiudizio concreto alla tutela di uno degli </a:t>
                      </a:r>
                      <a:r>
                        <a:rPr lang="it-IT" sz="12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interessi privati </a:t>
                      </a:r>
                      <a:r>
                        <a:rPr lang="it-IT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relativi a </a:t>
                      </a:r>
                      <a:r>
                        <a:rPr lang="it-IT" sz="11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(art. 5-bis c. 2) (</a:t>
                      </a:r>
                      <a:r>
                        <a:rPr lang="it-IT" sz="11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eccezioni relative</a:t>
                      </a:r>
                      <a:r>
                        <a:rPr lang="it-IT" sz="11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): </a:t>
                      </a:r>
                    </a:p>
                    <a:p>
                      <a:r>
                        <a:rPr lang="it-IT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la protezione dati personali, in conformità con la disciplina legislativa in materia;</a:t>
                      </a:r>
                    </a:p>
                    <a:p>
                      <a:r>
                        <a:rPr lang="it-IT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la libertà e la segretezza della corrispondenza; </a:t>
                      </a:r>
                    </a:p>
                    <a:p>
                      <a:r>
                        <a:rPr lang="it-IT" sz="1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gli interessi economici e commerciali di persona fisica e giuridica compresi la proprietà intellettuale, il diritto d’autore e i segreti commerciali. </a:t>
                      </a:r>
                    </a:p>
                    <a:p>
                      <a:endParaRPr lang="it-IT" sz="12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16F592-15B1-4833-9D8C-5A4D30D6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14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2A2A21-E7E8-48C0-95D9-0E93D0598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2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45"/>
    </mc:Choice>
    <mc:Fallback>
      <p:transition spd="slow" advTm="3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7" y="261254"/>
            <a:ext cx="6769966" cy="50465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CONCLUSIONE PROCEDIMENTO DI ACCESSO: DINIEGO-LIMITI</a:t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12371"/>
              </p:ext>
            </p:extLst>
          </p:nvPr>
        </p:nvGraphicFramePr>
        <p:xfrm>
          <a:off x="302957" y="1049318"/>
          <a:ext cx="7082581" cy="3553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370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888302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682909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864106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2548104"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1200" b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it-IT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limiti di cui ai commi 1 e 2 dell’art. 5-bis si applicano unicamente per il periodo nel quale la protezione è giustificata in relazione alla natura del dato; pertanto, l’accesso NON può essere negato ove, per la tutela dei predetti interessi, sia sufficiente far ricorso al potere di differimento.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i limiti riguardano solo alcuni dati o alcune parti del documento, l’accesso deve essere consentito agli altri dati o alle altre parti.</a:t>
                      </a:r>
                    </a:p>
                    <a:p>
                      <a:endParaRPr lang="it-IT" sz="12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B0EF5C-7E61-4CCD-9B2A-D1D7148A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15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45A952-98C3-4FDD-97F0-89EF4A90D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3"/>
    </mc:Choice>
    <mc:Fallback>
      <p:transition spd="slow" advTm="4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51B17EB-F68C-4F35-8BDE-5791E30E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453514" cy="453292"/>
          </a:xfrm>
        </p:spPr>
        <p:txBody>
          <a:bodyPr>
            <a:noAutofit/>
          </a:bodyPr>
          <a:lstStyle/>
          <a:p>
            <a:pPr algn="ctr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CONCLUSIONE PROCEDIMENTO DI ACCESSO: ACCOGLIMENTO</a:t>
            </a:r>
            <a:endParaRPr lang="it-IT" sz="1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E7F979-E72C-4012-BC10-2D3E9B1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16</a:t>
            </a:fld>
            <a:endParaRPr lang="it-IT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42880"/>
              </p:ext>
            </p:extLst>
          </p:nvPr>
        </p:nvGraphicFramePr>
        <p:xfrm>
          <a:off x="390080" y="1179803"/>
          <a:ext cx="7534721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582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422769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3032370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971452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</a:t>
                      </a:r>
                    </a:p>
                    <a:p>
                      <a:pPr algn="ctr"/>
                      <a:r>
                        <a:rPr lang="it-IT" sz="1200" i="1" dirty="0"/>
                        <a:t> 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128956">
                <a:tc>
                  <a:txBody>
                    <a:bodyPr/>
                    <a:lstStyle/>
                    <a:p>
                      <a:r>
                        <a:rPr lang="it-IT" sz="1200" b="1" u="sng" dirty="0"/>
                        <a:t>ACCOGLIMENTO</a:t>
                      </a:r>
                      <a:r>
                        <a:rPr lang="it-IT" sz="1200" b="0" dirty="0"/>
                        <a:t>:</a:t>
                      </a:r>
                    </a:p>
                    <a:p>
                      <a:endParaRPr lang="it-IT" sz="1200" b="0" dirty="0"/>
                    </a:p>
                    <a:p>
                      <a:r>
                        <a:rPr lang="it-IT" sz="1000" b="0" dirty="0"/>
                        <a:t>L’accoglimento dell’istanza di accesso deve avvenire, entro 30 giorni, con </a:t>
                      </a:r>
                      <a:r>
                        <a:rPr lang="it-IT" sz="1000" b="1" i="0" u="sng" dirty="0"/>
                        <a:t>provvedimento motivato</a:t>
                      </a:r>
                      <a:r>
                        <a:rPr lang="it-IT" sz="1000" b="1" i="0" dirty="0"/>
                        <a:t> </a:t>
                      </a:r>
                      <a:r>
                        <a:rPr lang="it-IT" sz="1000" b="0" dirty="0"/>
                        <a:t>da trasmettere al richiedente secondo le modalità da lui scelte con la presentazione dell’istanza.</a:t>
                      </a:r>
                    </a:p>
                    <a:p>
                      <a:endParaRPr lang="it-IT" sz="1000" b="0" dirty="0"/>
                    </a:p>
                    <a:p>
                      <a:r>
                        <a:rPr lang="it-IT" sz="1000" b="0" dirty="0"/>
                        <a:t>L’accoglimento può essere parziale ove si renda necessario differire o escludere dall’accesso alcune parti del documento.</a:t>
                      </a:r>
                    </a:p>
                    <a:p>
                      <a:endParaRPr lang="it-IT" sz="1000" b="0" dirty="0"/>
                    </a:p>
                    <a:p>
                      <a:endParaRPr lang="it-IT" sz="1100" b="0" dirty="0"/>
                    </a:p>
                    <a:p>
                      <a:endParaRPr lang="it-IT" sz="1200" b="0" dirty="0"/>
                    </a:p>
                    <a:p>
                      <a:pPr marL="0" indent="0">
                        <a:buNone/>
                      </a:pPr>
                      <a:endParaRPr lang="it-IT" sz="1200" b="1" dirty="0"/>
                    </a:p>
                    <a:p>
                      <a:pPr marL="228600" indent="-228600">
                        <a:buAutoNum type="alphaLcParenR"/>
                      </a:pPr>
                      <a:endParaRPr lang="it-IT" sz="1200" b="1" dirty="0"/>
                    </a:p>
                    <a:p>
                      <a:endParaRPr lang="it-IT" sz="1200" b="1" dirty="0"/>
                    </a:p>
                    <a:p>
                      <a:endParaRPr lang="it-IT" sz="1200" b="1" dirty="0"/>
                    </a:p>
                    <a:p>
                      <a:endParaRPr lang="it-IT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200" b="1" u="sng" dirty="0">
                          <a:latin typeface="+mn-lt"/>
                        </a:rPr>
                        <a:t>ACCOGLIMENTO</a:t>
                      </a:r>
                      <a:r>
                        <a:rPr lang="it-IT" sz="1200" b="1" dirty="0">
                          <a:latin typeface="+mn-lt"/>
                        </a:rPr>
                        <a:t>: </a:t>
                      </a:r>
                      <a:r>
                        <a:rPr lang="it-IT" sz="1000" b="0" dirty="0">
                          <a:latin typeface="+mn-lt"/>
                        </a:rPr>
                        <a:t>il RPCT verificata la fondatezza dell’istanza :</a:t>
                      </a:r>
                    </a:p>
                    <a:p>
                      <a:pPr algn="l"/>
                      <a:endParaRPr lang="it-IT" sz="1000" b="0" dirty="0">
                        <a:latin typeface="+mn-lt"/>
                      </a:endParaRPr>
                    </a:p>
                    <a:p>
                      <a:pPr marL="228600" indent="-228600" algn="l">
                        <a:buAutoNum type="alphaLcParenR"/>
                      </a:pPr>
                      <a:r>
                        <a:rPr lang="it-IT" sz="1000" b="0" dirty="0">
                          <a:latin typeface="+mn-lt"/>
                        </a:rPr>
                        <a:t>qualora competente alla pubblicazione del documento, dato o informazione è il Dirigente dell’Ufficio o il Direttore del Centro  inoltra tempestivamente la richiesta al Dirigente/ Direttore del Centro. Il  Dirigente/Direttore provvederà immediatamente alla pubblicazione di quanto dovuto e contestualmente informa il RPCT dell’avvenuta pubblicazione indicando il link.</a:t>
                      </a:r>
                    </a:p>
                    <a:p>
                      <a:pPr marL="228600" indent="-228600" algn="l">
                        <a:buAutoNum type="alphaLcParenR"/>
                      </a:pPr>
                      <a:r>
                        <a:rPr lang="it-IT" sz="1000" b="0" dirty="0">
                          <a:latin typeface="+mn-lt"/>
                        </a:rPr>
                        <a:t>qualora competente a pubblicare il dato, documento sia il RPCT, i Dirigenti/Direttori dei Centri avranno cura di trasmettere  tempestivamente i dati/ documenti/informazioni al RPCT, che provvederà alla pubblicazione.</a:t>
                      </a:r>
                    </a:p>
                    <a:p>
                      <a:pPr marL="228600" indent="-228600" algn="l">
                        <a:buAutoNum type="alphaLcParenR"/>
                      </a:pPr>
                      <a:endParaRPr lang="it-IT" sz="1000" b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sng" dirty="0">
                          <a:latin typeface="+mn-lt"/>
                        </a:rPr>
                        <a:t>ACCOGLIMENTO</a:t>
                      </a:r>
                      <a:r>
                        <a:rPr lang="it-IT" sz="1200" b="1" dirty="0">
                          <a:latin typeface="+mn-lt"/>
                        </a:rPr>
                        <a:t>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dirty="0">
                          <a:latin typeface="+mn-lt"/>
                        </a:rPr>
                        <a:t>Il RP </a:t>
                      </a:r>
                      <a:r>
                        <a:rPr lang="it-IT" sz="1000" b="0" dirty="0">
                          <a:latin typeface="+mn-lt"/>
                        </a:rPr>
                        <a:t>conclude il procedimento con </a:t>
                      </a:r>
                      <a:r>
                        <a:rPr lang="it-IT" sz="1000" b="0" u="sng" dirty="0">
                          <a:latin typeface="+mn-lt"/>
                        </a:rPr>
                        <a:t>provvedimento di accoglimento espresso e motivato.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b="0" u="sng" dirty="0"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u="none" dirty="0">
                          <a:latin typeface="+mn-lt"/>
                        </a:rPr>
                        <a:t>Il RP provvede alla </a:t>
                      </a:r>
                      <a:r>
                        <a:rPr lang="it-IT" sz="1000" b="0" u="sng" dirty="0">
                          <a:latin typeface="+mn-lt"/>
                        </a:rPr>
                        <a:t>comunicazione </a:t>
                      </a:r>
                      <a:r>
                        <a:rPr lang="it-IT" sz="1000" b="0" u="none" dirty="0">
                          <a:latin typeface="+mn-lt"/>
                        </a:rPr>
                        <a:t>dell’accoglimento e alla trasmissione al </a:t>
                      </a:r>
                      <a:r>
                        <a:rPr lang="it-IT" sz="1000" b="0" u="sng" dirty="0">
                          <a:latin typeface="+mn-lt"/>
                        </a:rPr>
                        <a:t>richiedente </a:t>
                      </a:r>
                      <a:r>
                        <a:rPr lang="it-IT" sz="1000" b="0" u="none" dirty="0">
                          <a:latin typeface="+mn-lt"/>
                        </a:rPr>
                        <a:t>dei dati, delle informazioni  e dei documenti richiesti. Contestualmente il RP comunica ai </a:t>
                      </a:r>
                      <a:r>
                        <a:rPr lang="it-IT" sz="1000" b="0" u="sng" dirty="0">
                          <a:latin typeface="+mn-lt"/>
                        </a:rPr>
                        <a:t>controinteressati </a:t>
                      </a:r>
                      <a:r>
                        <a:rPr lang="it-IT" sz="1000" b="0" u="none" dirty="0">
                          <a:latin typeface="+mn-lt"/>
                        </a:rPr>
                        <a:t>l’accoglimento dell’accesso.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b="0" u="none" dirty="0"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dirty="0">
                          <a:latin typeface="+mn-lt"/>
                        </a:rPr>
                        <a:t>Qualora il controinteressato presenti opposizione e l’Amministrazione ritenga comunque di accogliere la richiesta di accesso, ne dà avviso al controinteressato medesimo e provvede a trasmettere al richiedente i dati e/o i documenti richiesti, decorsi almeno 15 gg dalla ricezione della comunicazione da parte del controinteressato</a:t>
                      </a:r>
                      <a:r>
                        <a:rPr lang="it-IT" sz="900" b="0" dirty="0">
                          <a:latin typeface="+mn-lt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9B07ED-986E-45B7-8CB8-5C9611C53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549"/>
    </mc:Choice>
    <mc:Fallback>
      <p:transition spd="slow" advTm="16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44399"/>
              </p:ext>
            </p:extLst>
          </p:nvPr>
        </p:nvGraphicFramePr>
        <p:xfrm>
          <a:off x="421341" y="1059961"/>
          <a:ext cx="7641772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344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797628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501691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</a:t>
                      </a:r>
                    </a:p>
                    <a:p>
                      <a:pPr algn="ctr"/>
                      <a:r>
                        <a:rPr lang="it-IT" sz="1200" i="1" dirty="0"/>
                        <a:t> 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2865707">
                <a:tc>
                  <a:txBody>
                    <a:bodyPr/>
                    <a:lstStyle/>
                    <a:p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1000" b="0" dirty="0">
                          <a:solidFill>
                            <a:schemeClr val="tx1"/>
                          </a:solidFill>
                        </a:rPr>
                        <a:t>L’atto di accoglimento deve contenere:</a:t>
                      </a:r>
                    </a:p>
                    <a:p>
                      <a:endParaRPr lang="it-IT" sz="1000" b="0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</a:rPr>
                        <a:t>l’Ufficio presso il quale visionare il documento e/o estrarre copia e il RP;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</a:rPr>
                        <a:t>orario e sede apertura al pubblico dell’Ufficio;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</a:rPr>
                        <a:t>il termine, non inferiore a 15 giorni, decorrente dalla ricezione dell’atto di accoglimento da parte del richiedente.</a:t>
                      </a:r>
                    </a:p>
                    <a:p>
                      <a:pPr marL="228600" indent="-228600">
                        <a:buAutoNum type="alphaLcParenR"/>
                      </a:pPr>
                      <a:endParaRPr lang="it-IT" sz="1000" b="1" dirty="0">
                        <a:solidFill>
                          <a:schemeClr val="tx1"/>
                        </a:solidFill>
                      </a:endParaRPr>
                    </a:p>
                    <a:p>
                      <a:pPr marL="228600" indent="-228600">
                        <a:buAutoNum type="alphaLcParenR"/>
                      </a:pP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Il procedimento si conclude sempre con un provvedimento espresso e motivato. Il RPCT comunica al richiedente l’esito dell’accesso indicando il link che individua il documento/dato pubblicato.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E7F979-E72C-4012-BC10-2D3E9B1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17</a:t>
            </a:fld>
            <a:endParaRPr lang="it-IT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28E1F0-D867-4751-9C94-862595FD5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53"/>
    </mc:Choice>
    <mc:Fallback>
      <p:transition spd="slow" advTm="6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13" y="290737"/>
            <a:ext cx="7318789" cy="16077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tx1"/>
                </a:solidFill>
              </a:rPr>
              <a:t>COSTI RIPRODUZIONE PER RILASCIO COPIE E DIRITTTI DI RICERCA</a:t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18516"/>
              </p:ext>
            </p:extLst>
          </p:nvPr>
        </p:nvGraphicFramePr>
        <p:xfrm>
          <a:off x="609599" y="786268"/>
          <a:ext cx="6735746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7430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728316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</a:tblGrid>
              <a:tr h="675325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 </a:t>
                      </a:r>
                      <a:r>
                        <a:rPr lang="it-IT" sz="1200" i="1" dirty="0"/>
                        <a:t>Legge n. 241/1990 </a:t>
                      </a:r>
                    </a:p>
                    <a:p>
                      <a:pPr algn="ctr"/>
                      <a:r>
                        <a:rPr lang="it-IT" sz="1200" i="1" dirty="0"/>
                        <a:t>e accesso generalizzato </a:t>
                      </a: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art. 5 c. 2</a:t>
                      </a:r>
                    </a:p>
                    <a:p>
                      <a:pPr algn="ctr"/>
                      <a:endParaRPr lang="it-IT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art. 5 c.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85617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it-IT" sz="1100" b="0" dirty="0"/>
                        <a:t>L’esame dei documenti è sempre gratuito.</a:t>
                      </a:r>
                    </a:p>
                    <a:p>
                      <a:pPr marL="0" indent="0">
                        <a:buNone/>
                      </a:pPr>
                      <a:endParaRPr lang="it-IT" sz="1200" b="1" dirty="0"/>
                    </a:p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L'estrazione di copie in formato cartaceo di atti e documenti è sottoposta a rimborso nella misura di 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 0,25 a pagina per riproduzioni fotostatiche formato A4 e nella misura di Euro 0,50 a pagina per riproduzioni fotostatiche formato A3. </a:t>
                      </a:r>
                    </a:p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gli importi inferiori ad Euro 0,50 nessun rimborso. Ai fini dell'esenzione del rimborso, non è consentito frazionare la richiesta di copie relative agli stessi documenti da parte del medesimo soggetto. Anche nel caso di scansione di documenti cartacei i costi sono come sopra evidenziati.</a:t>
                      </a:r>
                    </a:p>
                    <a:p>
                      <a:endParaRPr lang="it-IT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costo della spedizione dei documenti in formato cartaceo o trasferiti su supporto di memorizzazione è a totale carico del richiedente. Il richiedente provvederà al pagamento in contrassegno delle spese di spedizione. </a:t>
                      </a:r>
                    </a:p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All’eventuale bollo  provvede direttamente il richiedente, fornendo la marca da bollo all'Ufficio competente al rilascio. Resta salvo il diverso regime fiscale previsto da speciali disposizioni di legge. </a:t>
                      </a:r>
                    </a:p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somme devono essere corrisposte: 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mediante versamento sul c/c bancario intestato al </a:t>
                      </a:r>
                      <a:r>
                        <a:rPr lang="it-IT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 Consiglio per la Ricerca in Agricoltura e l’analisi dell’economia agraria” -  C/Corrente ordinario: n° 218660 / IBAN: IT19S0100503382000000218660 - Indirizzo SWIFT BIC: BNL I </a:t>
                      </a:r>
                      <a:r>
                        <a:rPr lang="it-IT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it-IT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 con causale: Diritto di ricerca e/o rimborso per spese di riproduzione per accesso documentale/generalizzato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Mediante altra forma di pagamento eventualmente indicata sul sito istituzionale.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u="none" dirty="0">
                          <a:latin typeface="+mn-lt"/>
                        </a:rPr>
                        <a:t>Accesso civico semplice è </a:t>
                      </a:r>
                      <a:r>
                        <a:rPr lang="it-IT" sz="1100" b="0" u="sng" dirty="0">
                          <a:latin typeface="+mn-lt"/>
                        </a:rPr>
                        <a:t>sempre a titolo gratuito</a:t>
                      </a:r>
                      <a:r>
                        <a:rPr lang="it-IT" sz="1100" b="0" u="none" dirty="0">
                          <a:latin typeface="+mn-lt"/>
                        </a:rPr>
                        <a:t>.</a:t>
                      </a:r>
                    </a:p>
                    <a:p>
                      <a:pPr algn="ctr"/>
                      <a:r>
                        <a:rPr lang="it-IT" sz="1100" b="0" u="none" dirty="0">
                          <a:latin typeface="+mn-lt"/>
                        </a:rPr>
                        <a:t>Non è previsto il rilascio di documentazione al richiedente</a:t>
                      </a:r>
                      <a:r>
                        <a:rPr lang="it-IT" sz="1200" b="1" u="none" dirty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FDCFB9-B6F0-4633-96F2-9EA15DB8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18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4762E9-674F-4DB5-BF04-2D5FCB083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47"/>
    </mc:Choice>
    <mc:Fallback>
      <p:transition spd="slow" advTm="169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06" y="451512"/>
            <a:ext cx="6817807" cy="39255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TUTELA DEL RICHIEDENTE L’ACCESSO</a:t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014568"/>
              </p:ext>
            </p:extLst>
          </p:nvPr>
        </p:nvGraphicFramePr>
        <p:xfrm>
          <a:off x="510792" y="1156677"/>
          <a:ext cx="6890378" cy="4311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885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125785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594708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849077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306018">
                <a:tc>
                  <a:txBody>
                    <a:bodyPr/>
                    <a:lstStyle/>
                    <a:p>
                      <a:endParaRPr lang="it-IT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r>
                        <a:rPr lang="it-IT" sz="1100" b="1" dirty="0"/>
                        <a:t>In caso di diniego o differimento dell’accesso l’istante può presentare ricorso al TAR entro 30 giorni dalla conoscenza della decisione impugnata o dalla formazione del silenzio rigetto.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it-IT" sz="1100" b="0" u="none" dirty="0">
                        <a:latin typeface="+mn-lt"/>
                      </a:endParaRPr>
                    </a:p>
                    <a:p>
                      <a:pPr algn="l"/>
                      <a:r>
                        <a:rPr lang="it-IT" sz="1100" b="1" u="none" dirty="0">
                          <a:latin typeface="+mn-lt"/>
                        </a:rPr>
                        <a:t>In caso di ritardo o mancata risposta o diniego da parte del RPCT, il richiedente può ricorrere al titolare del potere sostitutivo (DG dell’Ente) che conclude il procedimento.</a:t>
                      </a:r>
                    </a:p>
                    <a:p>
                      <a:pPr algn="l"/>
                      <a:endParaRPr lang="it-IT" sz="1100" b="1" u="none" dirty="0">
                        <a:latin typeface="+mn-lt"/>
                      </a:endParaRPr>
                    </a:p>
                    <a:p>
                      <a:pPr algn="l"/>
                      <a:r>
                        <a:rPr lang="it-IT" sz="1100" b="1" u="none" dirty="0">
                          <a:latin typeface="+mn-lt"/>
                        </a:rPr>
                        <a:t>E’ ammesso il ricorso al TAR avverso la decisione dell’Amministrazione.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b="1" dirty="0">
                        <a:latin typeface="+mn-lt"/>
                      </a:endParaRPr>
                    </a:p>
                    <a:p>
                      <a:r>
                        <a:rPr lang="it-IT" sz="1100" b="1" dirty="0">
                          <a:latin typeface="+mn-lt"/>
                        </a:rPr>
                        <a:t>In caso di diniego, totale o parziale, o di mancata risposta entro il termine di legge il </a:t>
                      </a:r>
                      <a:r>
                        <a:rPr lang="it-IT" sz="1100" b="1" u="sng" dirty="0">
                          <a:latin typeface="+mn-lt"/>
                        </a:rPr>
                        <a:t>richiedente</a:t>
                      </a:r>
                      <a:r>
                        <a:rPr lang="it-IT" sz="1100" b="1" dirty="0">
                          <a:latin typeface="+mn-lt"/>
                        </a:rPr>
                        <a:t> può presentare istanza di RIESAME al RPCT che decide entro 20 giorni con provvedimento motivato.</a:t>
                      </a:r>
                    </a:p>
                    <a:p>
                      <a:endParaRPr lang="it-IT" sz="1100" b="1" dirty="0">
                        <a:latin typeface="+mn-lt"/>
                      </a:endParaRPr>
                    </a:p>
                    <a:p>
                      <a:r>
                        <a:rPr lang="it-IT" sz="1100" b="1" dirty="0">
                          <a:latin typeface="+mn-lt"/>
                        </a:rPr>
                        <a:t>I </a:t>
                      </a:r>
                      <a:r>
                        <a:rPr lang="it-IT" sz="1100" b="1" u="sng" dirty="0">
                          <a:latin typeface="+mn-lt"/>
                        </a:rPr>
                        <a:t>controinteressati </a:t>
                      </a:r>
                      <a:r>
                        <a:rPr lang="it-IT" sz="1100" b="1" dirty="0">
                          <a:latin typeface="+mn-lt"/>
                        </a:rPr>
                        <a:t>possono, in caso di accoglimento dell’istanza di accesso, presentare istanza di reclamo al RPCT.</a:t>
                      </a:r>
                    </a:p>
                    <a:p>
                      <a:endParaRPr lang="it-IT" sz="1100" b="1" dirty="0">
                        <a:latin typeface="+mn-lt"/>
                      </a:endParaRPr>
                    </a:p>
                    <a:p>
                      <a:r>
                        <a:rPr lang="it-IT" sz="1100" b="1" dirty="0">
                          <a:latin typeface="+mn-lt"/>
                        </a:rPr>
                        <a:t>Sia il richiedente che i controinteressati possono ricorre al TAR avverso la decisione dell’Amministrazione.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D4F4AF-894A-4552-A6AB-1052C2B9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19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4F68B3-C38C-4592-9B86-4FD0CD82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2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17"/>
    </mc:Choice>
    <mc:Fallback>
      <p:transition spd="slow" advTm="9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B197C-90D0-41AE-B187-D9FDA354C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341" y="959227"/>
            <a:ext cx="5961530" cy="609599"/>
          </a:xfrm>
        </p:spPr>
        <p:txBody>
          <a:bodyPr/>
          <a:lstStyle/>
          <a:p>
            <a:pPr algn="ctr"/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Riferimenti normativi 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DB89BE-A5B1-4F38-B27E-79791870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Ufficio Vigilanza, Trasparenza e Anticorruzione</a:t>
            </a: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36AFA1A0-2834-450F-8E49-F375E3FB7F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8407622"/>
              </p:ext>
            </p:extLst>
          </p:nvPr>
        </p:nvGraphicFramePr>
        <p:xfrm>
          <a:off x="463435" y="1572987"/>
          <a:ext cx="3240740" cy="3712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D3BBE3CD-94FF-48A2-8A2C-70876B36E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797302"/>
              </p:ext>
            </p:extLst>
          </p:nvPr>
        </p:nvGraphicFramePr>
        <p:xfrm>
          <a:off x="4572001" y="2036497"/>
          <a:ext cx="3232884" cy="3352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049852B1-18AB-455B-A328-31648EDCAA0F}"/>
              </a:ext>
            </a:extLst>
          </p:cNvPr>
          <p:cNvSpPr/>
          <p:nvPr/>
        </p:nvSpPr>
        <p:spPr>
          <a:xfrm>
            <a:off x="3833737" y="2488351"/>
            <a:ext cx="65314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070B75D9-4F05-4DF4-B681-7075D08DEC5B}"/>
              </a:ext>
            </a:extLst>
          </p:cNvPr>
          <p:cNvSpPr/>
          <p:nvPr/>
        </p:nvSpPr>
        <p:spPr>
          <a:xfrm>
            <a:off x="3833738" y="3892508"/>
            <a:ext cx="65314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EF11C3-545D-4B22-A3E1-6FEA73AE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2</a:t>
            </a:fld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4987AA-673E-4B70-A041-0191E6D50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6580"/>
    </mc:Choice>
    <mc:Fallback>
      <p:transition advTm="10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0D739-BAB6-4D11-9E91-E07A39E74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4392246"/>
          </a:xfrm>
        </p:spPr>
        <p:txBody>
          <a:bodyPr>
            <a:normAutofit/>
          </a:bodyPr>
          <a:lstStyle/>
          <a:p>
            <a:pPr algn="ctr"/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Si ringrazia per l’attenzione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CEF844-ACD9-4784-BD64-D2F0660A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201656-86BC-4273-8BE2-8202A8D2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20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1847CF-8C1E-426A-A3EA-067C83E71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2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3"/>
    </mc:Choice>
    <mc:Fallback>
      <p:transition spd="slow" advTm="1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76937AD-2EE6-4343-B659-25F09B6D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3" y="654163"/>
            <a:ext cx="6615953" cy="394717"/>
          </a:xfrm>
        </p:spPr>
        <p:txBody>
          <a:bodyPr>
            <a:no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FINALITA’ E SOGGETTI LEGITTIMATI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Ufficio Vigilanza, Trasparenza e Anticorruzione</a:t>
            </a:r>
            <a:endParaRPr lang="it-IT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70242"/>
              </p:ext>
            </p:extLst>
          </p:nvPr>
        </p:nvGraphicFramePr>
        <p:xfrm>
          <a:off x="239485" y="1224625"/>
          <a:ext cx="7685315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9221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528047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528047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970193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2910580">
                <a:tc>
                  <a:txBody>
                    <a:bodyPr/>
                    <a:lstStyle/>
                    <a:p>
                      <a:r>
                        <a:rPr lang="it-IT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Consente di tutelare gli interessi giuridicamente rilevanti dei destinatari dei procedimenti amministrativi.</a:t>
                      </a:r>
                    </a:p>
                    <a:p>
                      <a:r>
                        <a:rPr lang="it-IT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Sono inammissibili le istanze preordinate ad un controllo generalizzato dell’operato delle  PA.</a:t>
                      </a:r>
                    </a:p>
                    <a:p>
                      <a:endParaRPr lang="it-IT" sz="12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Può essere esercitato da chiunque abbia un </a:t>
                      </a:r>
                      <a:r>
                        <a:rPr lang="it-IT" sz="1200" b="1" i="0" u="sng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INTERESSE DIRETTO,CONCRETO ED ATTUALE </a:t>
                      </a:r>
                      <a:r>
                        <a:rPr lang="it-IT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corrispondente ad una situazione giuridicamente tutelata e collegata al documento oggetto dell’istanza.	</a:t>
                      </a:r>
                    </a:p>
                    <a:p>
                      <a:endParaRPr lang="it-IT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Consente di vigilare sul corretto adempimento degli obblighi di pubblicazione. </a:t>
                      </a: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Può essere esercitato da </a:t>
                      </a:r>
                      <a:r>
                        <a:rPr lang="it-IT" sz="1200" b="1" i="0" u="sng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CHIUNQUE</a:t>
                      </a:r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it-IT" sz="1200" b="1" i="0" u="sng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anche in assenza di interessi giuridicamente rilevanti.</a:t>
                      </a:r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	</a:t>
                      </a:r>
                    </a:p>
                    <a:p>
                      <a:endParaRPr lang="it-IT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Consente di promuovere la libertà </a:t>
                      </a:r>
                      <a:r>
                        <a:rPr lang="it-IT" sz="1200" b="1" i="0" u="sng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di informazione e il controllo generalizzato sull’operato delle PA</a:t>
                      </a:r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. </a:t>
                      </a:r>
                    </a:p>
                    <a:p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Rende accessibili i dati e documenti della PA non soggetti ad obbligo di pubblicazione.</a:t>
                      </a: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it-IT" sz="1200" b="1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  <a:p>
                      <a:r>
                        <a:rPr lang="it-IT" sz="12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Può essere esercitato da </a:t>
                      </a:r>
                      <a:r>
                        <a:rPr lang="it-IT" sz="1200" b="1" i="0" u="sng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CHIUNQUE anche in assenza di interessi giuridicamente rilevanti.</a:t>
                      </a:r>
                    </a:p>
                    <a:p>
                      <a:endParaRPr lang="it-IT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F3CD2B-B494-4744-9955-097DDDD2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3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749F87-6F78-4E82-B465-0CE038D8B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6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10"/>
    </mc:Choice>
    <mc:Fallback>
      <p:transition spd="slow" advTm="119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7" y="609600"/>
            <a:ext cx="6405296" cy="36755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OGGETTO DEL DIRITTO DI ACCESSO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55780"/>
              </p:ext>
            </p:extLst>
          </p:nvPr>
        </p:nvGraphicFramePr>
        <p:xfrm>
          <a:off x="541557" y="1238498"/>
          <a:ext cx="7165529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553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309712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964264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918163">
                <a:tc>
                  <a:txBody>
                    <a:bodyPr/>
                    <a:lstStyle/>
                    <a:p>
                      <a:pPr algn="ctr"/>
                      <a:endParaRPr lang="it-IT" sz="1300" dirty="0"/>
                    </a:p>
                    <a:p>
                      <a:pPr algn="ctr"/>
                      <a:r>
                        <a:rPr lang="it-IT" sz="1300" dirty="0"/>
                        <a:t>Accesso documentale</a:t>
                      </a:r>
                    </a:p>
                    <a:p>
                      <a:pPr algn="ctr"/>
                      <a:r>
                        <a:rPr lang="it-IT" sz="13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300" dirty="0"/>
                    </a:p>
                    <a:p>
                      <a:pPr algn="ctr"/>
                      <a:r>
                        <a:rPr lang="it-IT" sz="1300" dirty="0"/>
                        <a:t>Accesso civico semplice</a:t>
                      </a:r>
                    </a:p>
                    <a:p>
                      <a:pPr algn="ctr"/>
                      <a:r>
                        <a:rPr lang="it-IT" sz="1300" i="1" dirty="0"/>
                        <a:t>D.lgs. n. 33/2013 </a:t>
                      </a:r>
                    </a:p>
                    <a:p>
                      <a:pPr algn="ctr"/>
                      <a:r>
                        <a:rPr lang="it-IT" sz="13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2660548">
                <a:tc>
                  <a:txBody>
                    <a:bodyPr/>
                    <a:lstStyle/>
                    <a:p>
                      <a:endParaRPr lang="it-IT" sz="1200" b="1" dirty="0"/>
                    </a:p>
                    <a:p>
                      <a:r>
                        <a:rPr lang="it-IT" sz="1200" b="1" u="sng" dirty="0"/>
                        <a:t>Documenti amministrativi </a:t>
                      </a:r>
                      <a:r>
                        <a:rPr lang="it-IT" sz="1200" b="1" dirty="0"/>
                        <a:t>materialmente esistenti al momento della richiesta e detenuti dalla stessa Amministrazione (Uffici dell’Amministrazione Centrale e/o Centri)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b="1" dirty="0"/>
                    </a:p>
                    <a:p>
                      <a:r>
                        <a:rPr lang="it-IT" sz="1200" b="1" u="sng" dirty="0"/>
                        <a:t>Documenti, dati o informazioni</a:t>
                      </a:r>
                      <a:r>
                        <a:rPr lang="it-IT" sz="1200" b="1" dirty="0"/>
                        <a:t> la cui pubblicazione è obbligatoria e che l’Amministrazione ha omesso di pubblicare.</a:t>
                      </a:r>
                    </a:p>
                    <a:p>
                      <a:endParaRPr lang="it-IT" sz="1200" b="1" dirty="0"/>
                    </a:p>
                    <a:p>
                      <a:endParaRPr lang="it-IT" sz="1200" b="1" dirty="0"/>
                    </a:p>
                    <a:p>
                      <a:endParaRPr lang="it-IT" sz="1200" b="1" dirty="0"/>
                    </a:p>
                    <a:p>
                      <a:endParaRPr lang="it-IT" sz="1200" b="1" dirty="0"/>
                    </a:p>
                    <a:p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Documenti e dati 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detenuti  dall’Amministrazione (Uffici dell’Amministrazione Centrale e/o Centri),  </a:t>
                      </a:r>
                      <a:r>
                        <a:rPr kumimoji="0" lang="it-IT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ulteriori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rispetto a quelli per i quali è stabilito un obbligo di pubblicazione, nonché </a:t>
                      </a:r>
                      <a:r>
                        <a:rPr kumimoji="0" lang="it-IT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informazioni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contenute in documenti già formati dall’Ente.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/>
                    </a:p>
                    <a:p>
                      <a:r>
                        <a:rPr lang="it-IT" sz="1050" b="1" dirty="0"/>
                        <a:t>Ne deriva che l’Ente: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1" dirty="0"/>
                        <a:t>non è tenuto a raccogliere informazioni che non sono in suo possesso per rispondere ad una istanza di accesso;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1" dirty="0"/>
                        <a:t>non è tenuto a rielaborare informazioni in suo possesso;</a:t>
                      </a:r>
                    </a:p>
                    <a:p>
                      <a:pPr marL="228600" indent="-228600">
                        <a:buAutoNum type="alphaLcParenR"/>
                      </a:pPr>
                      <a:r>
                        <a:rPr lang="it-IT" sz="1050" b="1" dirty="0"/>
                        <a:t>può compiere operazioni di oscuramento di dati personali qualora ciò sia funzionale a rendere possibile l’accesso.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A57E9CD-ED18-4F12-9E31-7A551690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4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2953B0-C5D0-4E85-B68E-CBD04D4C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8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10"/>
    </mc:Choice>
    <mc:Fallback>
      <p:transition spd="slow" advTm="9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5727"/>
            <a:ext cx="7262950" cy="36512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MODALITA’ DI PRESENTAZIONE ISTANZA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04311"/>
              </p:ext>
            </p:extLst>
          </p:nvPr>
        </p:nvGraphicFramePr>
        <p:xfrm>
          <a:off x="609599" y="757645"/>
          <a:ext cx="726295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280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669278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400392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1135154">
                <a:tc>
                  <a:txBody>
                    <a:bodyPr/>
                    <a:lstStyle/>
                    <a:p>
                      <a:pPr algn="ctr"/>
                      <a:endParaRPr lang="it-IT" sz="1300" dirty="0"/>
                    </a:p>
                    <a:p>
                      <a:pPr algn="ctr"/>
                      <a:r>
                        <a:rPr lang="it-IT" sz="1300" dirty="0"/>
                        <a:t>Accesso documentale</a:t>
                      </a:r>
                    </a:p>
                    <a:p>
                      <a:pPr algn="ctr"/>
                      <a:r>
                        <a:rPr lang="it-IT" sz="13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300" dirty="0"/>
                    </a:p>
                    <a:p>
                      <a:pPr algn="ctr"/>
                      <a:r>
                        <a:rPr lang="it-IT" sz="1300" dirty="0"/>
                        <a:t>Accesso civico semplice</a:t>
                      </a:r>
                    </a:p>
                    <a:p>
                      <a:pPr algn="ctr"/>
                      <a:r>
                        <a:rPr lang="it-IT" sz="1300" i="1" dirty="0"/>
                        <a:t>D.lgs. n. 33/2013 </a:t>
                      </a:r>
                    </a:p>
                    <a:p>
                      <a:pPr algn="ctr"/>
                      <a:r>
                        <a:rPr lang="it-IT" sz="13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8035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L’istanza, unitamente alla copia di un documento di identità in corso di validità, può essere presentata con motivata richiesta scritta (</a:t>
                      </a:r>
                      <a:r>
                        <a:rPr kumimoji="0" lang="it-IT" sz="105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formale</a:t>
                      </a: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 contenere.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le generalità del richiedente e relativi recapiti e numeri di telefono;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-gli estremi del documento oggetto della richiesta ovvero gli elementi che ne consentono l’individuazione;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-la motivazione e l’indicazione dell’interesse diretto, concreto ed attuale connesso all’oggetto;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-le modalità con le quali si intende esercitare il diritto di accesso.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la presentazione dell’istanza può essere  utilizzato il Modello (A) pubblicato sul sito al seguente link: </a:t>
                      </a: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http://trasparenza.crea.gov.it/?q=node/164</a:t>
                      </a:r>
                      <a:endParaRPr kumimoji="0" lang="it-IT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L’istanza, unitamente alla copia di un documento di identità in corso di validità, va presentata al RPCT dell’Ente.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 contenere: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-le generalità del richiedente e relativi recapiti e numeri di telefono;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-i dati, le informazioni o i documenti di cui si chiede la pubblicazione.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la presentazione dell’istanza può essere utilizzato il Modello (B) pubblicato sul sito al seguente link: </a:t>
                      </a: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http://trasparenza.crea.gov.it/?q=node/20</a:t>
                      </a: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L’istanza, unitamente alla copia di un documento di identità in corso di validità,  può essere presentata alternativamente: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all’Ufficio/Centro che detiene il dato, l’informazione o il documento.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all’URP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 contenere: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-le generalità del richiedente e relativi recapiti e numeri di telefono;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-i dati, le informazioni o i documenti.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la presentazione dell’istanza può essere utilizzato il Modello (C) pubblicato sul sito al seguente link: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http://trasparenza.crea.gov.it/?q=node/156</a:t>
                      </a:r>
                      <a:r>
                        <a:rPr kumimoji="0" lang="it-IT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C6BAD8-F121-4976-9F26-F78BB305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5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F81D33-80E1-46D6-A3CE-454F813C8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63"/>
    </mc:Choice>
    <mc:Fallback>
      <p:transition spd="slow" advTm="14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1693"/>
              </p:ext>
            </p:extLst>
          </p:nvPr>
        </p:nvGraphicFramePr>
        <p:xfrm>
          <a:off x="609599" y="669278"/>
          <a:ext cx="6521381" cy="4440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163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499215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1871003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309418">
                <a:tc>
                  <a:txBody>
                    <a:bodyPr/>
                    <a:lstStyle/>
                    <a:p>
                      <a:pPr algn="ctr"/>
                      <a:endParaRPr lang="it-IT" sz="1300" dirty="0"/>
                    </a:p>
                    <a:p>
                      <a:pPr algn="ctr"/>
                      <a:r>
                        <a:rPr lang="it-IT" sz="1300" dirty="0"/>
                        <a:t>Accesso documentale</a:t>
                      </a:r>
                    </a:p>
                    <a:p>
                      <a:pPr algn="ctr"/>
                      <a:r>
                        <a:rPr lang="it-IT" sz="13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300" dirty="0"/>
                    </a:p>
                    <a:p>
                      <a:pPr algn="ctr"/>
                      <a:r>
                        <a:rPr lang="it-IT" sz="1300" dirty="0"/>
                        <a:t>Accesso civico semplice</a:t>
                      </a:r>
                    </a:p>
                    <a:p>
                      <a:pPr algn="ctr"/>
                      <a:r>
                        <a:rPr lang="it-IT" sz="1300" i="1" dirty="0"/>
                        <a:t>D.lgs. n. 33/2013 </a:t>
                      </a:r>
                    </a:p>
                    <a:p>
                      <a:pPr algn="ctr"/>
                      <a:r>
                        <a:rPr lang="it-IT" sz="13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068876">
                <a:tc>
                  <a:txBody>
                    <a:bodyPr/>
                    <a:lstStyle/>
                    <a:p>
                      <a:r>
                        <a:rPr lang="it-IT" sz="1100" b="1" dirty="0"/>
                        <a:t>L’istanza può essere  presentata, anche </a:t>
                      </a:r>
                      <a:r>
                        <a:rPr lang="it-IT" sz="1100" b="1" u="sng" dirty="0"/>
                        <a:t>verbalmente</a:t>
                      </a:r>
                      <a:r>
                        <a:rPr lang="it-IT" sz="1100" b="1" dirty="0"/>
                        <a:t>, all’Ufficio competente a formare il documento o a detenerlo stabilmente </a:t>
                      </a:r>
                      <a:r>
                        <a:rPr lang="it-IT" sz="1100" b="1" u="sng" dirty="0"/>
                        <a:t>(accesso informale</a:t>
                      </a:r>
                      <a:r>
                        <a:rPr lang="it-IT" sz="1100" b="1" dirty="0"/>
                        <a:t>).</a:t>
                      </a:r>
                    </a:p>
                    <a:p>
                      <a:endParaRPr lang="it-IT" sz="1200" b="1" dirty="0"/>
                    </a:p>
                    <a:p>
                      <a:r>
                        <a:rPr lang="it-IT" sz="900" b="1" dirty="0"/>
                        <a:t>L’accesso informale è possibile:</a:t>
                      </a:r>
                    </a:p>
                    <a:p>
                      <a:endParaRPr lang="it-IT" sz="9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900" b="1" dirty="0"/>
                        <a:t> in caso di accoglimento immediato della  richiesta;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900" b="1" dirty="0"/>
                        <a:t>quando non sorgano dubbi sulla legittimazione del richiedente, </a:t>
                      </a:r>
                      <a:r>
                        <a:rPr lang="it-IT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sulla sua identità, sui suoi eventuali poteri rappresentativi, sulla sussistenza di un interesse diretto, concreto ed attuale, corrispondente ad una situazione giuridicamente tutelata e collegata al documento al quale è chiesto l’accesso;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base alla natura del documento richiesto non risulti l’esistenza di controinteressati.</a:t>
                      </a:r>
                      <a:endParaRPr lang="it-IT" sz="9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it-IT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C6BAD8-F121-4976-9F26-F78BB305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6</a:t>
            </a:fld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DB95AD9F-A647-4F1B-AF36-9329CE80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2174F6-E9BC-454A-8238-01064C60E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8"/>
    </mc:Choice>
    <mc:Fallback>
      <p:transition spd="slow" advTm="4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231479"/>
            <a:ext cx="7354545" cy="19025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TERMINE DI CONCLUSIONE DEL PROCEDIMENTO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927285"/>
              </p:ext>
            </p:extLst>
          </p:nvPr>
        </p:nvGraphicFramePr>
        <p:xfrm>
          <a:off x="331694" y="600683"/>
          <a:ext cx="6956611" cy="528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706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2366682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483223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723993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</a:t>
                      </a:r>
                    </a:p>
                    <a:p>
                      <a:pPr algn="ctr"/>
                      <a:r>
                        <a:rPr lang="it-IT" sz="1200" i="1" dirty="0"/>
                        <a:t> 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4166001">
                <a:tc>
                  <a:txBody>
                    <a:bodyPr/>
                    <a:lstStyle/>
                    <a:p>
                      <a:r>
                        <a:rPr lang="it-IT" sz="1100" b="1" dirty="0"/>
                        <a:t>Entro 30 giorni (da intendersi naturali e consecutivi).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Il termine decorre dalla data di presentazione della domanda da intendersi quale data in cui il CREA </a:t>
                      </a:r>
                      <a:r>
                        <a:rPr lang="it-IT" sz="1100" b="1" u="sng" dirty="0"/>
                        <a:t>riceve la domanda</a:t>
                      </a:r>
                      <a:r>
                        <a:rPr lang="it-IT" sz="1100" b="1" u="none" dirty="0"/>
                        <a:t> </a:t>
                      </a:r>
                      <a:r>
                        <a:rPr lang="it-IT" sz="1100" b="0" u="none" dirty="0"/>
                        <a:t>(da non confondersi con la data del protocollo).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  <a:p>
                      <a:r>
                        <a:rPr lang="it-IT" sz="1100" b="1" dirty="0"/>
                        <a:t>Solo qualora non è possibile risalire in modo certo ed attendibile alla data di presentazione della domanda, la data di decorrenza del termine coincide con la data di acquisizione al protocollo dell’Ente.</a:t>
                      </a:r>
                    </a:p>
                    <a:p>
                      <a:endParaRPr lang="it-IT" sz="1100" b="1" dirty="0"/>
                    </a:p>
                    <a:p>
                      <a:r>
                        <a:rPr lang="it-IT" sz="1100" b="1" dirty="0"/>
                        <a:t>E’ necessario protocollare l’istanza il giorno stesso di ricezione della medesima o al massimo il giorno successivo.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latin typeface="+mn-lt"/>
                        </a:rPr>
                        <a:t>Entro 30 giorni (da intendersi naturali e consecutivi).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Il termine decorre dalla data di presentazione della domanda da intendersi quale data in cui il CREA </a:t>
                      </a:r>
                      <a:r>
                        <a:rPr lang="it-IT" sz="1100" b="1" u="sng" dirty="0"/>
                        <a:t>riceve la domanda</a:t>
                      </a:r>
                      <a:r>
                        <a:rPr lang="it-IT" sz="1100" b="1" u="none" dirty="0"/>
                        <a:t> </a:t>
                      </a:r>
                      <a:r>
                        <a:rPr lang="it-IT" sz="1100" b="0" u="none" dirty="0"/>
                        <a:t>(da non confondersi con la data del protocollo).</a:t>
                      </a:r>
                    </a:p>
                    <a:p>
                      <a:endParaRPr lang="it-IT" sz="1100" b="1" dirty="0">
                        <a:latin typeface="+mn-lt"/>
                      </a:endParaRPr>
                    </a:p>
                    <a:p>
                      <a:endParaRPr lang="it-IT" sz="1100" b="1" dirty="0">
                        <a:latin typeface="+mn-lt"/>
                      </a:endParaRPr>
                    </a:p>
                    <a:p>
                      <a:r>
                        <a:rPr lang="it-IT" sz="1100" b="1" dirty="0"/>
                        <a:t>Solo qualora non è possibile risalire in modo certo ed attendibile alla data di presentazione della domanda, la data di decorrenza del termine coincide con la data di acquisizione al protocollo dell’Ente.</a:t>
                      </a:r>
                    </a:p>
                    <a:p>
                      <a:endParaRPr lang="it-IT" sz="1100" b="1" dirty="0"/>
                    </a:p>
                    <a:p>
                      <a:endParaRPr lang="it-IT" sz="1100" b="1" dirty="0"/>
                    </a:p>
                    <a:p>
                      <a:r>
                        <a:rPr lang="it-IT" sz="1100" b="1" dirty="0"/>
                        <a:t>E’ necessario protocollare l’istanza il giorno stesso di ricezione della medesima o al massimo il giorno successivo.</a:t>
                      </a:r>
                    </a:p>
                    <a:p>
                      <a:endParaRPr lang="it-IT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latin typeface="+mn-lt"/>
                        </a:rPr>
                        <a:t>Entro 30 giorni (da intendersi naturali e consecutivi).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Il termine decorre dalla data di presentazione della domanda da intendersi quale data in cui il CREA </a:t>
                      </a:r>
                      <a:r>
                        <a:rPr lang="it-IT" sz="1100" b="1" u="sng" dirty="0"/>
                        <a:t>riceve la domanda</a:t>
                      </a:r>
                      <a:r>
                        <a:rPr lang="it-IT" sz="1100" b="1" u="none" dirty="0"/>
                        <a:t> </a:t>
                      </a:r>
                      <a:r>
                        <a:rPr lang="it-IT" sz="1100" b="0" u="none" dirty="0"/>
                        <a:t>(da non confondersi con la data del protocollo).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  <a:p>
                      <a:endParaRPr lang="it-IT" sz="1100" b="1" dirty="0"/>
                    </a:p>
                    <a:p>
                      <a:r>
                        <a:rPr lang="it-IT" sz="1100" b="1" dirty="0"/>
                        <a:t>Solo qualora non è possibile risalire in modo certo ed attendibile alla data di presentazione della domanda, la data di decorrenza del termine coincide con la data di acquisizione al protocollo dell’Ente.</a:t>
                      </a:r>
                    </a:p>
                    <a:p>
                      <a:endParaRPr lang="it-IT" sz="1100" b="1" dirty="0"/>
                    </a:p>
                    <a:p>
                      <a:endParaRPr lang="it-IT" sz="1100" b="1" dirty="0"/>
                    </a:p>
                    <a:p>
                      <a:r>
                        <a:rPr lang="it-IT" sz="1100" b="1" dirty="0"/>
                        <a:t>E’ necessario protocollare l’istanza il giorno stesso di ricezione della medesima o al massimo il giorno successivo.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8466A2-431D-4953-91AF-A282A20C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7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6209CF-ECB2-4073-BA33-B7955504E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6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70"/>
    </mc:Choice>
    <mc:Fallback>
      <p:transition spd="slow" advTm="6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5B4F52-AB59-4972-BC4F-943CC828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2" y="405793"/>
            <a:ext cx="7494993" cy="45719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CONTROINTERESSATI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52973"/>
              </p:ext>
            </p:extLst>
          </p:nvPr>
        </p:nvGraphicFramePr>
        <p:xfrm>
          <a:off x="609599" y="1007966"/>
          <a:ext cx="6831106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1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785258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2948107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948896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 </a:t>
                      </a:r>
                      <a:r>
                        <a:rPr lang="it-IT" sz="1200" i="1" dirty="0"/>
                        <a:t>D.lgs. n. 33/2013 </a:t>
                      </a:r>
                    </a:p>
                    <a:p>
                      <a:pPr algn="ctr"/>
                      <a:r>
                        <a:rPr lang="it-IT" sz="1200" i="1" dirty="0"/>
                        <a:t>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019216">
                <a:tc>
                  <a:txBody>
                    <a:bodyPr/>
                    <a:lstStyle/>
                    <a:p>
                      <a:r>
                        <a:rPr lang="it-IT" sz="1200" b="1" dirty="0"/>
                        <a:t>Il Responsabile del Procedimento di accesso (RP) deve verificare se vi sono CONTROINTERESSATI.</a:t>
                      </a:r>
                    </a:p>
                    <a:p>
                      <a:endParaRPr lang="it-IT" sz="1200" b="1" dirty="0"/>
                    </a:p>
                    <a:p>
                      <a:r>
                        <a:rPr lang="it-IT" sz="1200" b="1" u="sng" dirty="0"/>
                        <a:t>Soggetti controinteressati:</a:t>
                      </a:r>
                      <a:endParaRPr lang="it-IT" sz="1200" b="1" dirty="0"/>
                    </a:p>
                    <a:p>
                      <a:endParaRPr lang="it-IT" sz="1200" b="1" dirty="0"/>
                    </a:p>
                    <a:p>
                      <a:r>
                        <a:rPr lang="it-IT" sz="1200" b="1" dirty="0"/>
                        <a:t>«tutti i soggetti, individuati o facilmente individuabili in base alla natura del documento richiesto, che dall’accesso vedrebbero compromesso il loro diritto alla riservatezza».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it-IT" sz="1200" b="1" dirty="0">
                          <a:latin typeface="+mn-lt"/>
                        </a:rPr>
                        <a:t>Non ci sono soggetti CONTROINTERESSATI.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/>
                        <a:t>Il Responsabile del Procedimento di accesso (RP) deve verificare se vi sono CONTROINTERESSATI.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u="sng" dirty="0"/>
                        <a:t>Soggetti controinteressati</a:t>
                      </a:r>
                      <a:r>
                        <a:rPr lang="it-IT" sz="1200" b="1" dirty="0"/>
                        <a:t>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/>
                        <a:t>«</a:t>
                      </a:r>
                      <a:r>
                        <a:rPr lang="it-IT" sz="1100" b="1" dirty="0"/>
                        <a:t>tutti i soggetti, persone fisiche o giuridiche, che anche se non indicate nel documento cui si vuole accedere, potrebbero vedere pregiudicati i loro interessi: coincidenti con quelli indicati al c. 2 art 5 bis D.lgs. 33/2013: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100" b="1" dirty="0"/>
                        <a:t>protezione dei dati personali;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100" b="1" dirty="0"/>
                        <a:t>libertà e segretezza della corrispondenza;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100" b="1" dirty="0"/>
                        <a:t>interessi economici e commerciali</a:t>
                      </a:r>
                      <a:r>
                        <a:rPr lang="it-IT" sz="1200" b="1" dirty="0"/>
                        <a:t>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/>
                        <a:t>Possono essere controinteressati anche le persone interne dell’Amministrazione (componenti degli organi di indirizzo, dirigenti, titolari di posizioni organizzativa, dipendenti, componenti di altri organismi).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1BFE3D-C6B0-4AFB-9AD3-B50FDC00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8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3C9271-3651-4C52-8119-334D5F2C9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00"/>
    </mc:Choice>
    <mc:Fallback>
      <p:transition spd="slow" advTm="9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9D6B315-7675-4FEB-B7A5-CC7D4974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Trebuchet MS" panose="020B0603020202020204"/>
              </a:rPr>
              <a:t>Ufficio Vigilanza, Trasparenza e Anticorruzione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AC1BC1C-CC44-4CCE-8C63-1C3C51465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580939"/>
              </p:ext>
            </p:extLst>
          </p:nvPr>
        </p:nvGraphicFramePr>
        <p:xfrm>
          <a:off x="414675" y="788447"/>
          <a:ext cx="7288306" cy="4438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4">
                  <a:extLst>
                    <a:ext uri="{9D8B030D-6E8A-4147-A177-3AD203B41FA5}">
                      <a16:colId xmlns:a16="http://schemas.microsoft.com/office/drawing/2014/main" val="4256053196"/>
                    </a:ext>
                  </a:extLst>
                </a:gridCol>
                <a:gridCol w="1730828">
                  <a:extLst>
                    <a:ext uri="{9D8B030D-6E8A-4147-A177-3AD203B41FA5}">
                      <a16:colId xmlns:a16="http://schemas.microsoft.com/office/drawing/2014/main" val="1567090858"/>
                    </a:ext>
                  </a:extLst>
                </a:gridCol>
                <a:gridCol w="3190154">
                  <a:extLst>
                    <a:ext uri="{9D8B030D-6E8A-4147-A177-3AD203B41FA5}">
                      <a16:colId xmlns:a16="http://schemas.microsoft.com/office/drawing/2014/main" val="3844457450"/>
                    </a:ext>
                  </a:extLst>
                </a:gridCol>
              </a:tblGrid>
              <a:tr h="982198"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documentale</a:t>
                      </a:r>
                    </a:p>
                    <a:p>
                      <a:pPr algn="ctr"/>
                      <a:r>
                        <a:rPr lang="it-IT" sz="1200" i="1" dirty="0"/>
                        <a:t>Legge n. 241/1990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  <a:p>
                      <a:pPr algn="ctr"/>
                      <a:r>
                        <a:rPr lang="it-IT" sz="1200" dirty="0"/>
                        <a:t>Accesso civico semplice</a:t>
                      </a:r>
                    </a:p>
                    <a:p>
                      <a:pPr algn="ctr"/>
                      <a:r>
                        <a:rPr lang="it-IT" sz="1200" i="1" dirty="0"/>
                        <a:t>D.lgs. n. 33/2013 art. 5 c.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Accesso generalizzato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D.lgs. n. 33/2013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art. 5 c. 2</a:t>
                      </a:r>
                    </a:p>
                    <a:p>
                      <a:pPr algn="ctr"/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34948"/>
                  </a:ext>
                </a:extLst>
              </a:tr>
              <a:tr h="3432252">
                <a:tc>
                  <a:txBody>
                    <a:bodyPr/>
                    <a:lstStyle/>
                    <a:p>
                      <a:r>
                        <a:rPr lang="it-IT" sz="1100" b="1" dirty="0"/>
                        <a:t>Il RP, qualora abbia individuato soggetti </a:t>
                      </a:r>
                      <a:r>
                        <a:rPr lang="it-IT" sz="1100" b="1" u="sng" dirty="0"/>
                        <a:t>controinteressati</a:t>
                      </a:r>
                      <a:r>
                        <a:rPr lang="it-IT" sz="1100" b="1" dirty="0"/>
                        <a:t>, deve:</a:t>
                      </a:r>
                    </a:p>
                    <a:p>
                      <a:endParaRPr lang="it-IT" sz="1100" b="1" dirty="0"/>
                    </a:p>
                    <a:p>
                      <a:pPr algn="l"/>
                      <a:r>
                        <a:rPr lang="it-IT" sz="1100" b="1" u="sng" dirty="0"/>
                        <a:t>dare comunicazione agli stessi </a:t>
                      </a:r>
                      <a:r>
                        <a:rPr lang="it-IT" sz="1100" b="1" dirty="0"/>
                        <a:t>dell’istanza di accesso mediante invio di copia dell’istanza medesima tramite raccomandata A/R o altro mezzo idoneo a documentarne il ricevimento, oppure per via telematica per coloro che hanno acconsentito a tale forma di  comunicazione.</a:t>
                      </a:r>
                    </a:p>
                    <a:p>
                      <a:pPr algn="l"/>
                      <a:endParaRPr lang="it-IT" sz="1100" b="1" dirty="0"/>
                    </a:p>
                    <a:p>
                      <a:pPr algn="l"/>
                      <a:r>
                        <a:rPr lang="it-IT" sz="1100" b="1" dirty="0"/>
                        <a:t>Entro 10 giorni dalla ricezione della comunicazione i controinteressati </a:t>
                      </a:r>
                      <a:r>
                        <a:rPr lang="it-IT" sz="1100" b="1" u="sng" dirty="0"/>
                        <a:t>possono presentare motivata opposizione di accesso.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1" dirty="0">
                          <a:latin typeface="+mn-lt"/>
                        </a:rPr>
                        <a:t> Non ci sono soggetti CONTROINTERESSATI.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b="1" dirty="0"/>
                        <a:t> Il RP, qualora abbia individuato soggetti </a:t>
                      </a:r>
                      <a:r>
                        <a:rPr lang="it-IT" sz="1100" b="1" u="sng" dirty="0"/>
                        <a:t>controinteressati</a:t>
                      </a:r>
                      <a:r>
                        <a:rPr lang="it-IT" sz="1100" b="1" dirty="0"/>
                        <a:t>, deve:</a:t>
                      </a:r>
                    </a:p>
                    <a:p>
                      <a:endParaRPr lang="it-IT" sz="1100" b="1" dirty="0"/>
                    </a:p>
                    <a:p>
                      <a:r>
                        <a:rPr lang="it-IT" sz="1100" b="1" u="sng" dirty="0"/>
                        <a:t>dare comunicazione agli stessi </a:t>
                      </a:r>
                      <a:r>
                        <a:rPr lang="it-IT" sz="1100" b="1" dirty="0"/>
                        <a:t>dell’istanza di accesso mediante invio di copia dell’istanza medesima tramite raccomandata A/R o altro mezzo idoneo a documentarne il ricevimento, oppure per via telematica per coloro che hanno acconsentito a tale forma di  comunicazione.</a:t>
                      </a:r>
                    </a:p>
                    <a:p>
                      <a:endParaRPr lang="it-IT" sz="1100" b="1" dirty="0"/>
                    </a:p>
                    <a:p>
                      <a:endParaRPr lang="it-IT" sz="1100" b="1" dirty="0"/>
                    </a:p>
                    <a:p>
                      <a:endParaRPr lang="it-IT" sz="1100" b="1" dirty="0"/>
                    </a:p>
                    <a:p>
                      <a:r>
                        <a:rPr lang="it-IT" sz="1100" b="1" dirty="0"/>
                        <a:t>Entro 10 giorni dalla ricezione della comunicazione i controinteressati </a:t>
                      </a:r>
                      <a:r>
                        <a:rPr lang="it-IT" sz="1100" b="1" u="sng" dirty="0"/>
                        <a:t>possono presentare motivata opposizione di accesso</a:t>
                      </a:r>
                      <a:r>
                        <a:rPr lang="it-IT" sz="1100" b="1" dirty="0"/>
                        <a:t>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225011"/>
                  </a:ext>
                </a:extLst>
              </a:tr>
            </a:tbl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808CF2-6BE2-4696-AE18-F2D4F822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A88A-AAD7-4FDC-A9D5-C781644E7036}" type="slidenum">
              <a:rPr lang="it-IT" smtClean="0"/>
              <a:t>9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BBE756-F06D-4AD1-8DCB-AEE70C2E3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3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78"/>
    </mc:Choice>
    <mc:Fallback>
      <p:transition spd="slow" advTm="5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2292</TotalTime>
  <Words>3640</Words>
  <Application>Microsoft Office PowerPoint</Application>
  <PresentationFormat>Presentazione su schermo (4:3)</PresentationFormat>
  <Paragraphs>486</Paragraphs>
  <Slides>20</Slides>
  <Notes>14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Sfaccettatura</vt:lpstr>
      <vt:lpstr>   </vt:lpstr>
      <vt:lpstr>Riferimenti normativi </vt:lpstr>
      <vt:lpstr>FINALITA’ E SOGGETTI LEGITTIMATI</vt:lpstr>
      <vt:lpstr>OGGETTO DEL DIRITTO DI ACCESSO</vt:lpstr>
      <vt:lpstr>MODALITA’ DI PRESENTAZIONE ISTANZA</vt:lpstr>
      <vt:lpstr>Presentazione standard di PowerPoint</vt:lpstr>
      <vt:lpstr>TERMINE DI CONCLUSIONE DEL PROCEDIMENTO</vt:lpstr>
      <vt:lpstr>CONTROINTERESSATI</vt:lpstr>
      <vt:lpstr>Presentazione standard di PowerPoint</vt:lpstr>
      <vt:lpstr>Presentazione standard di PowerPoint</vt:lpstr>
      <vt:lpstr>CONCLUSIONE PROCEDIMENTO DI ACCESSO: DIFFERIMENTO</vt:lpstr>
      <vt:lpstr>CONCLUSIONE PROCEDIMENTO DI ACCESSO: DIFFERIMENTO</vt:lpstr>
      <vt:lpstr>CONCLUSIONE PROCEDIMENTO DI ACCESSO: DINIEGO-LIMITI </vt:lpstr>
      <vt:lpstr>CONCLUSIONE PROCEDIMENTO DI ACCESSO: DINIEGO-LIMITI </vt:lpstr>
      <vt:lpstr>CONCLUSIONE PROCEDIMENTO DI ACCESSO: DINIEGO-LIMITI </vt:lpstr>
      <vt:lpstr>CONCLUSIONE PROCEDIMENTO DI ACCESSO: ACCOGLIMENTO</vt:lpstr>
      <vt:lpstr>Presentazione standard di PowerPoint</vt:lpstr>
      <vt:lpstr>COSTI RIPRODUZIONE PER RILASCIO COPIE E DIRITTTI DI RICERCA </vt:lpstr>
      <vt:lpstr>TUTELA DEL RICHIEDENTE L’ACCESSO </vt:lpstr>
      <vt:lpstr>      Si ringrazia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della trasparenza       dicembre 2018</dc:title>
  <dc:creator>Maria Cimino</dc:creator>
  <cp:lastModifiedBy>Francesca Brandi</cp:lastModifiedBy>
  <cp:revision>194</cp:revision>
  <cp:lastPrinted>2018-11-28T15:07:20Z</cp:lastPrinted>
  <dcterms:created xsi:type="dcterms:W3CDTF">2018-11-16T09:58:12Z</dcterms:created>
  <dcterms:modified xsi:type="dcterms:W3CDTF">2018-12-06T10:36:29Z</dcterms:modified>
</cp:coreProperties>
</file>