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4" r:id="rId1"/>
  </p:sldMasterIdLst>
  <p:notesMasterIdLst>
    <p:notesMasterId r:id="rId22"/>
  </p:notesMasterIdLst>
  <p:handoutMasterIdLst>
    <p:handoutMasterId r:id="rId23"/>
  </p:handoutMasterIdLst>
  <p:sldIdLst>
    <p:sldId id="256" r:id="rId2"/>
    <p:sldId id="257" r:id="rId3"/>
    <p:sldId id="258" r:id="rId4"/>
    <p:sldId id="260" r:id="rId5"/>
    <p:sldId id="261" r:id="rId6"/>
    <p:sldId id="280" r:id="rId7"/>
    <p:sldId id="262" r:id="rId8"/>
    <p:sldId id="263" r:id="rId9"/>
    <p:sldId id="264" r:id="rId10"/>
    <p:sldId id="272" r:id="rId11"/>
    <p:sldId id="265" r:id="rId12"/>
    <p:sldId id="269" r:id="rId13"/>
    <p:sldId id="267" r:id="rId14"/>
    <p:sldId id="273" r:id="rId15"/>
    <p:sldId id="275" r:id="rId16"/>
    <p:sldId id="266" r:id="rId17"/>
    <p:sldId id="278" r:id="rId18"/>
    <p:sldId id="268" r:id="rId19"/>
    <p:sldId id="276" r:id="rId20"/>
    <p:sldId id="279" r:id="rId21"/>
  </p:sldIdLst>
  <p:sldSz cx="9144000" cy="6858000" type="screen4x3"/>
  <p:notesSz cx="6808788" cy="99409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zione predefinita" id="{A46B5918-3C89-4A67-9E8F-0A337D01B71F}">
          <p14:sldIdLst>
            <p14:sldId id="256"/>
            <p14:sldId id="257"/>
          </p14:sldIdLst>
        </p14:section>
        <p14:section name="Sezione senza titolo" id="{79B41DAB-8EAB-4F83-A856-449F2DC18A4C}">
          <p14:sldIdLst>
            <p14:sldId id="258"/>
            <p14:sldId id="260"/>
            <p14:sldId id="261"/>
            <p14:sldId id="280"/>
            <p14:sldId id="262"/>
            <p14:sldId id="263"/>
            <p14:sldId id="264"/>
            <p14:sldId id="272"/>
            <p14:sldId id="265"/>
            <p14:sldId id="269"/>
            <p14:sldId id="267"/>
            <p14:sldId id="273"/>
            <p14:sldId id="275"/>
            <p14:sldId id="266"/>
            <p14:sldId id="278"/>
            <p14:sldId id="268"/>
            <p14:sldId id="276"/>
            <p14:sldId id="27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7E6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1" autoAdjust="0"/>
    <p:restoredTop sz="96242" autoAdjust="0"/>
  </p:normalViewPr>
  <p:slideViewPr>
    <p:cSldViewPr snapToGrid="0">
      <p:cViewPr varScale="1">
        <p:scale>
          <a:sx n="106" d="100"/>
          <a:sy n="106" d="100"/>
        </p:scale>
        <p:origin x="1158" y="10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4C0408D-564F-4253-BDD9-1C240624084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A8DB77D0-78B4-44F9-B852-8E89D47B211A}">
      <dgm:prSet custT="1"/>
      <dgm:spPr/>
      <dgm:t>
        <a:bodyPr/>
        <a:lstStyle/>
        <a:p>
          <a:r>
            <a:rPr lang="it-IT" sz="1800" dirty="0">
              <a:solidFill>
                <a:schemeClr val="tx1"/>
              </a:solidFill>
            </a:rPr>
            <a:t>Legge n. 241/1990</a:t>
          </a:r>
          <a:endParaRPr lang="it-IT" sz="2400" dirty="0">
            <a:solidFill>
              <a:schemeClr val="tx1"/>
            </a:solidFill>
          </a:endParaRPr>
        </a:p>
      </dgm:t>
    </dgm:pt>
    <dgm:pt modelId="{B49C6B0F-350C-4E71-AD7C-452F04C6E849}" type="parTrans" cxnId="{C228569B-B5AA-4B9D-98B9-ABD98264DBEA}">
      <dgm:prSet/>
      <dgm:spPr/>
      <dgm:t>
        <a:bodyPr/>
        <a:lstStyle/>
        <a:p>
          <a:endParaRPr lang="it-IT"/>
        </a:p>
      </dgm:t>
    </dgm:pt>
    <dgm:pt modelId="{411BEB14-40B5-4284-8DA3-C9BE6D92E9DC}" type="sibTrans" cxnId="{C228569B-B5AA-4B9D-98B9-ABD98264DBEA}">
      <dgm:prSet/>
      <dgm:spPr/>
      <dgm:t>
        <a:bodyPr/>
        <a:lstStyle/>
        <a:p>
          <a:endParaRPr lang="it-IT"/>
        </a:p>
      </dgm:t>
    </dgm:pt>
    <dgm:pt modelId="{45115567-8AFD-4927-A508-B3122433EEAD}">
      <dgm:prSet custT="1"/>
      <dgm:spPr/>
      <dgm:t>
        <a:bodyPr/>
        <a:lstStyle/>
        <a:p>
          <a:r>
            <a:rPr lang="it-IT" sz="1800" dirty="0">
              <a:solidFill>
                <a:schemeClr val="tx1"/>
              </a:solidFill>
            </a:rPr>
            <a:t>D.lgs. n. 33/2013 </a:t>
          </a:r>
          <a:r>
            <a:rPr lang="it-IT" sz="1600" dirty="0">
              <a:solidFill>
                <a:schemeClr val="tx1"/>
              </a:solidFill>
            </a:rPr>
            <a:t>come modificato dal FOIA  </a:t>
          </a:r>
        </a:p>
      </dgm:t>
    </dgm:pt>
    <dgm:pt modelId="{9F6EC543-3192-4690-858D-A896C085BB76}" type="parTrans" cxnId="{8555C445-32F7-4063-92CC-EEEDDC893AC4}">
      <dgm:prSet/>
      <dgm:spPr/>
      <dgm:t>
        <a:bodyPr/>
        <a:lstStyle/>
        <a:p>
          <a:endParaRPr lang="it-IT"/>
        </a:p>
      </dgm:t>
    </dgm:pt>
    <dgm:pt modelId="{33B02795-5D7D-4D23-816C-31C7B57AB971}" type="sibTrans" cxnId="{8555C445-32F7-4063-92CC-EEEDDC893AC4}">
      <dgm:prSet/>
      <dgm:spPr/>
      <dgm:t>
        <a:bodyPr/>
        <a:lstStyle/>
        <a:p>
          <a:endParaRPr lang="it-IT"/>
        </a:p>
      </dgm:t>
    </dgm:pt>
    <dgm:pt modelId="{A605864D-5864-4230-B3F0-BAB42698FF9C}">
      <dgm:prSet custT="1"/>
      <dgm:spPr/>
      <dgm:t>
        <a:bodyPr/>
        <a:lstStyle/>
        <a:p>
          <a:r>
            <a:rPr lang="it-IT" sz="1800" dirty="0">
              <a:solidFill>
                <a:schemeClr val="tx1"/>
              </a:solidFill>
            </a:rPr>
            <a:t>Linee Guida ANAC n. 1309 del 28/12/2016</a:t>
          </a:r>
        </a:p>
      </dgm:t>
    </dgm:pt>
    <dgm:pt modelId="{966B8167-3180-4491-B78C-651735ED3C75}" type="parTrans" cxnId="{89A84206-096B-42FC-BEC3-FB126349A822}">
      <dgm:prSet/>
      <dgm:spPr/>
      <dgm:t>
        <a:bodyPr/>
        <a:lstStyle/>
        <a:p>
          <a:endParaRPr lang="it-IT"/>
        </a:p>
      </dgm:t>
    </dgm:pt>
    <dgm:pt modelId="{9C5E7EF1-9C71-4AB4-A190-E14DD8AC291A}" type="sibTrans" cxnId="{89A84206-096B-42FC-BEC3-FB126349A822}">
      <dgm:prSet/>
      <dgm:spPr/>
      <dgm:t>
        <a:bodyPr/>
        <a:lstStyle/>
        <a:p>
          <a:endParaRPr lang="it-IT"/>
        </a:p>
      </dgm:t>
    </dgm:pt>
    <dgm:pt modelId="{7AEE2209-4EE0-40B8-853B-89F101EA0A6F}">
      <dgm:prSet custT="1"/>
      <dgm:spPr/>
      <dgm:t>
        <a:bodyPr/>
        <a:lstStyle/>
        <a:p>
          <a:r>
            <a:rPr lang="it-IT" sz="1800" dirty="0">
              <a:solidFill>
                <a:schemeClr val="tx1"/>
              </a:solidFill>
            </a:rPr>
            <a:t>Circolare Funzione Pubblica n. 2/2017</a:t>
          </a:r>
        </a:p>
      </dgm:t>
    </dgm:pt>
    <dgm:pt modelId="{C2C19EF3-B864-45E5-9312-8270D0A46393}" type="parTrans" cxnId="{F05DD872-FA1C-4563-A7BA-5EC49DF8443B}">
      <dgm:prSet/>
      <dgm:spPr/>
      <dgm:t>
        <a:bodyPr/>
        <a:lstStyle/>
        <a:p>
          <a:endParaRPr lang="it-IT"/>
        </a:p>
      </dgm:t>
    </dgm:pt>
    <dgm:pt modelId="{9090058E-3C76-459C-A96F-C189190BC2AE}" type="sibTrans" cxnId="{F05DD872-FA1C-4563-A7BA-5EC49DF8443B}">
      <dgm:prSet/>
      <dgm:spPr/>
      <dgm:t>
        <a:bodyPr/>
        <a:lstStyle/>
        <a:p>
          <a:endParaRPr lang="it-IT"/>
        </a:p>
      </dgm:t>
    </dgm:pt>
    <dgm:pt modelId="{B2C1C8EF-AF71-44E5-9B9F-A807DC5035CA}" type="pres">
      <dgm:prSet presAssocID="{64C0408D-564F-4253-BDD9-1C240624084E}" presName="linear" presStyleCnt="0">
        <dgm:presLayoutVars>
          <dgm:animLvl val="lvl"/>
          <dgm:resizeHandles val="exact"/>
        </dgm:presLayoutVars>
      </dgm:prSet>
      <dgm:spPr/>
    </dgm:pt>
    <dgm:pt modelId="{02C41012-2488-45D1-99B7-C925C083EABF}" type="pres">
      <dgm:prSet presAssocID="{A8DB77D0-78B4-44F9-B852-8E89D47B211A}" presName="parentText" presStyleLbl="node1" presStyleIdx="0" presStyleCnt="4" custScaleY="52748" custLinFactY="7043" custLinFactNeighborX="0" custLinFactNeighborY="100000">
        <dgm:presLayoutVars>
          <dgm:chMax val="0"/>
          <dgm:bulletEnabled val="1"/>
        </dgm:presLayoutVars>
      </dgm:prSet>
      <dgm:spPr/>
    </dgm:pt>
    <dgm:pt modelId="{233A28F4-9F2E-4FAA-8653-CEA8533B968E}" type="pres">
      <dgm:prSet presAssocID="{411BEB14-40B5-4284-8DA3-C9BE6D92E9DC}" presName="spacer" presStyleCnt="0"/>
      <dgm:spPr/>
    </dgm:pt>
    <dgm:pt modelId="{934FF114-A1EF-4224-8945-2B0EFC3C39D9}" type="pres">
      <dgm:prSet presAssocID="{45115567-8AFD-4927-A508-B3122433EEAD}" presName="parentText" presStyleLbl="node1" presStyleIdx="1" presStyleCnt="4" custScaleY="43519" custLinFactY="22938" custLinFactNeighborY="100000">
        <dgm:presLayoutVars>
          <dgm:chMax val="0"/>
          <dgm:bulletEnabled val="1"/>
        </dgm:presLayoutVars>
      </dgm:prSet>
      <dgm:spPr/>
    </dgm:pt>
    <dgm:pt modelId="{7A1E3A32-701C-4308-B1E3-9FF6F6DC711D}" type="pres">
      <dgm:prSet presAssocID="{33B02795-5D7D-4D23-816C-31C7B57AB971}" presName="spacer" presStyleCnt="0"/>
      <dgm:spPr/>
    </dgm:pt>
    <dgm:pt modelId="{CA000FB9-A723-4CC0-82FE-52F6357F6A13}" type="pres">
      <dgm:prSet presAssocID="{A605864D-5864-4230-B3F0-BAB42698FF9C}" presName="parentText" presStyleLbl="node1" presStyleIdx="2" presStyleCnt="4" custScaleY="43519" custLinFactY="10004" custLinFactNeighborX="-19" custLinFactNeighborY="100000">
        <dgm:presLayoutVars>
          <dgm:chMax val="0"/>
          <dgm:bulletEnabled val="1"/>
        </dgm:presLayoutVars>
      </dgm:prSet>
      <dgm:spPr/>
    </dgm:pt>
    <dgm:pt modelId="{FCAAED9F-3525-4FF5-BCD8-3F9AC56D7967}" type="pres">
      <dgm:prSet presAssocID="{9C5E7EF1-9C71-4AB4-A190-E14DD8AC291A}" presName="spacer" presStyleCnt="0"/>
      <dgm:spPr/>
    </dgm:pt>
    <dgm:pt modelId="{99B0AA25-ECEF-40B1-8D98-1DCFF7C9A408}" type="pres">
      <dgm:prSet presAssocID="{7AEE2209-4EE0-40B8-853B-89F101EA0A6F}" presName="parentText" presStyleLbl="node1" presStyleIdx="3" presStyleCnt="4" custScaleY="43519" custLinFactNeighborX="-1027" custLinFactNeighborY="81279">
        <dgm:presLayoutVars>
          <dgm:chMax val="0"/>
          <dgm:bulletEnabled val="1"/>
        </dgm:presLayoutVars>
      </dgm:prSet>
      <dgm:spPr/>
    </dgm:pt>
  </dgm:ptLst>
  <dgm:cxnLst>
    <dgm:cxn modelId="{89A84206-096B-42FC-BEC3-FB126349A822}" srcId="{64C0408D-564F-4253-BDD9-1C240624084E}" destId="{A605864D-5864-4230-B3F0-BAB42698FF9C}" srcOrd="2" destOrd="0" parTransId="{966B8167-3180-4491-B78C-651735ED3C75}" sibTransId="{9C5E7EF1-9C71-4AB4-A190-E14DD8AC291A}"/>
    <dgm:cxn modelId="{A7C0FE27-81A9-4DFF-A09C-77BDBD7D8631}" type="presOf" srcId="{A605864D-5864-4230-B3F0-BAB42698FF9C}" destId="{CA000FB9-A723-4CC0-82FE-52F6357F6A13}" srcOrd="0" destOrd="0" presId="urn:microsoft.com/office/officeart/2005/8/layout/vList2"/>
    <dgm:cxn modelId="{21184B60-B12F-4A2C-AE1B-BA76EC666F0C}" type="presOf" srcId="{7AEE2209-4EE0-40B8-853B-89F101EA0A6F}" destId="{99B0AA25-ECEF-40B1-8D98-1DCFF7C9A408}" srcOrd="0" destOrd="0" presId="urn:microsoft.com/office/officeart/2005/8/layout/vList2"/>
    <dgm:cxn modelId="{8555C445-32F7-4063-92CC-EEEDDC893AC4}" srcId="{64C0408D-564F-4253-BDD9-1C240624084E}" destId="{45115567-8AFD-4927-A508-B3122433EEAD}" srcOrd="1" destOrd="0" parTransId="{9F6EC543-3192-4690-858D-A896C085BB76}" sibTransId="{33B02795-5D7D-4D23-816C-31C7B57AB971}"/>
    <dgm:cxn modelId="{F05DD872-FA1C-4563-A7BA-5EC49DF8443B}" srcId="{64C0408D-564F-4253-BDD9-1C240624084E}" destId="{7AEE2209-4EE0-40B8-853B-89F101EA0A6F}" srcOrd="3" destOrd="0" parTransId="{C2C19EF3-B864-45E5-9312-8270D0A46393}" sibTransId="{9090058E-3C76-459C-A96F-C189190BC2AE}"/>
    <dgm:cxn modelId="{F0391658-D931-4BA6-A6E2-6F0BD1779C57}" type="presOf" srcId="{45115567-8AFD-4927-A508-B3122433EEAD}" destId="{934FF114-A1EF-4224-8945-2B0EFC3C39D9}" srcOrd="0" destOrd="0" presId="urn:microsoft.com/office/officeart/2005/8/layout/vList2"/>
    <dgm:cxn modelId="{51004B7B-F1EA-4E94-B6DF-2F4A4AED40CD}" type="presOf" srcId="{64C0408D-564F-4253-BDD9-1C240624084E}" destId="{B2C1C8EF-AF71-44E5-9B9F-A807DC5035CA}" srcOrd="0" destOrd="0" presId="urn:microsoft.com/office/officeart/2005/8/layout/vList2"/>
    <dgm:cxn modelId="{C228569B-B5AA-4B9D-98B9-ABD98264DBEA}" srcId="{64C0408D-564F-4253-BDD9-1C240624084E}" destId="{A8DB77D0-78B4-44F9-B852-8E89D47B211A}" srcOrd="0" destOrd="0" parTransId="{B49C6B0F-350C-4E71-AD7C-452F04C6E849}" sibTransId="{411BEB14-40B5-4284-8DA3-C9BE6D92E9DC}"/>
    <dgm:cxn modelId="{393FB4F4-8E13-4B93-92C2-FDB3709FAF6F}" type="presOf" srcId="{A8DB77D0-78B4-44F9-B852-8E89D47B211A}" destId="{02C41012-2488-45D1-99B7-C925C083EABF}" srcOrd="0" destOrd="0" presId="urn:microsoft.com/office/officeart/2005/8/layout/vList2"/>
    <dgm:cxn modelId="{B2F69ABE-28C4-4E28-A593-66612C684E9B}" type="presParOf" srcId="{B2C1C8EF-AF71-44E5-9B9F-A807DC5035CA}" destId="{02C41012-2488-45D1-99B7-C925C083EABF}" srcOrd="0" destOrd="0" presId="urn:microsoft.com/office/officeart/2005/8/layout/vList2"/>
    <dgm:cxn modelId="{F28DCF2E-F850-4BD4-8086-C3B05FCDC34F}" type="presParOf" srcId="{B2C1C8EF-AF71-44E5-9B9F-A807DC5035CA}" destId="{233A28F4-9F2E-4FAA-8653-CEA8533B968E}" srcOrd="1" destOrd="0" presId="urn:microsoft.com/office/officeart/2005/8/layout/vList2"/>
    <dgm:cxn modelId="{E0D1DD4B-5BBC-4752-866F-0432AD746474}" type="presParOf" srcId="{B2C1C8EF-AF71-44E5-9B9F-A807DC5035CA}" destId="{934FF114-A1EF-4224-8945-2B0EFC3C39D9}" srcOrd="2" destOrd="0" presId="urn:microsoft.com/office/officeart/2005/8/layout/vList2"/>
    <dgm:cxn modelId="{543D32C9-DE7D-4503-BEAB-5D781FB8BD70}" type="presParOf" srcId="{B2C1C8EF-AF71-44E5-9B9F-A807DC5035CA}" destId="{7A1E3A32-701C-4308-B1E3-9FF6F6DC711D}" srcOrd="3" destOrd="0" presId="urn:microsoft.com/office/officeart/2005/8/layout/vList2"/>
    <dgm:cxn modelId="{97812130-79D7-46DB-88E9-2F5DF055E002}" type="presParOf" srcId="{B2C1C8EF-AF71-44E5-9B9F-A807DC5035CA}" destId="{CA000FB9-A723-4CC0-82FE-52F6357F6A13}" srcOrd="4" destOrd="0" presId="urn:microsoft.com/office/officeart/2005/8/layout/vList2"/>
    <dgm:cxn modelId="{10E673F0-DBBB-4305-BC75-23FE38A95517}" type="presParOf" srcId="{B2C1C8EF-AF71-44E5-9B9F-A807DC5035CA}" destId="{FCAAED9F-3525-4FF5-BCD8-3F9AC56D7967}" srcOrd="5" destOrd="0" presId="urn:microsoft.com/office/officeart/2005/8/layout/vList2"/>
    <dgm:cxn modelId="{2E55B770-DF65-44E2-85A1-5840F6678A85}" type="presParOf" srcId="{B2C1C8EF-AF71-44E5-9B9F-A807DC5035CA}" destId="{99B0AA25-ECEF-40B1-8D98-1DCFF7C9A408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4C0408D-564F-4253-BDD9-1C240624084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A8DB77D0-78B4-44F9-B852-8E89D47B211A}">
      <dgm:prSet custT="1"/>
      <dgm:spPr/>
      <dgm:t>
        <a:bodyPr/>
        <a:lstStyle/>
        <a:p>
          <a:r>
            <a:rPr lang="it-IT" sz="2400" dirty="0">
              <a:solidFill>
                <a:schemeClr val="tx1"/>
              </a:solidFill>
            </a:rPr>
            <a:t>Accesso Documentale     </a:t>
          </a:r>
        </a:p>
      </dgm:t>
    </dgm:pt>
    <dgm:pt modelId="{B49C6B0F-350C-4E71-AD7C-452F04C6E849}" type="parTrans" cxnId="{C228569B-B5AA-4B9D-98B9-ABD98264DBEA}">
      <dgm:prSet/>
      <dgm:spPr/>
      <dgm:t>
        <a:bodyPr/>
        <a:lstStyle/>
        <a:p>
          <a:endParaRPr lang="it-IT"/>
        </a:p>
      </dgm:t>
    </dgm:pt>
    <dgm:pt modelId="{411BEB14-40B5-4284-8DA3-C9BE6D92E9DC}" type="sibTrans" cxnId="{C228569B-B5AA-4B9D-98B9-ABD98264DBEA}">
      <dgm:prSet/>
      <dgm:spPr/>
      <dgm:t>
        <a:bodyPr/>
        <a:lstStyle/>
        <a:p>
          <a:endParaRPr lang="it-IT"/>
        </a:p>
      </dgm:t>
    </dgm:pt>
    <dgm:pt modelId="{45115567-8AFD-4927-A508-B3122433EEAD}">
      <dgm:prSet custT="1"/>
      <dgm:spPr/>
      <dgm:t>
        <a:bodyPr/>
        <a:lstStyle/>
        <a:p>
          <a:r>
            <a:rPr lang="it-IT" sz="2400" dirty="0">
              <a:solidFill>
                <a:schemeClr val="tx1"/>
              </a:solidFill>
            </a:rPr>
            <a:t>Accesso Civico (</a:t>
          </a:r>
          <a:r>
            <a:rPr lang="it-IT" sz="2000" dirty="0">
              <a:solidFill>
                <a:schemeClr val="tx1"/>
              </a:solidFill>
            </a:rPr>
            <a:t>semplice e generalizzato)</a:t>
          </a:r>
        </a:p>
      </dgm:t>
    </dgm:pt>
    <dgm:pt modelId="{9F6EC543-3192-4690-858D-A896C085BB76}" type="parTrans" cxnId="{8555C445-32F7-4063-92CC-EEEDDC893AC4}">
      <dgm:prSet/>
      <dgm:spPr/>
      <dgm:t>
        <a:bodyPr/>
        <a:lstStyle/>
        <a:p>
          <a:endParaRPr lang="it-IT"/>
        </a:p>
      </dgm:t>
    </dgm:pt>
    <dgm:pt modelId="{33B02795-5D7D-4D23-816C-31C7B57AB971}" type="sibTrans" cxnId="{8555C445-32F7-4063-92CC-EEEDDC893AC4}">
      <dgm:prSet/>
      <dgm:spPr/>
      <dgm:t>
        <a:bodyPr/>
        <a:lstStyle/>
        <a:p>
          <a:endParaRPr lang="it-IT"/>
        </a:p>
      </dgm:t>
    </dgm:pt>
    <dgm:pt modelId="{B2C1C8EF-AF71-44E5-9B9F-A807DC5035CA}" type="pres">
      <dgm:prSet presAssocID="{64C0408D-564F-4253-BDD9-1C240624084E}" presName="linear" presStyleCnt="0">
        <dgm:presLayoutVars>
          <dgm:animLvl val="lvl"/>
          <dgm:resizeHandles val="exact"/>
        </dgm:presLayoutVars>
      </dgm:prSet>
      <dgm:spPr/>
    </dgm:pt>
    <dgm:pt modelId="{02C41012-2488-45D1-99B7-C925C083EABF}" type="pres">
      <dgm:prSet presAssocID="{A8DB77D0-78B4-44F9-B852-8E89D47B211A}" presName="parentText" presStyleLbl="node1" presStyleIdx="0" presStyleCnt="2" custLinFactY="-255" custLinFactNeighborX="0" custLinFactNeighborY="-100000">
        <dgm:presLayoutVars>
          <dgm:chMax val="0"/>
          <dgm:bulletEnabled val="1"/>
        </dgm:presLayoutVars>
      </dgm:prSet>
      <dgm:spPr/>
    </dgm:pt>
    <dgm:pt modelId="{233A28F4-9F2E-4FAA-8653-CEA8533B968E}" type="pres">
      <dgm:prSet presAssocID="{411BEB14-40B5-4284-8DA3-C9BE6D92E9DC}" presName="spacer" presStyleCnt="0"/>
      <dgm:spPr/>
    </dgm:pt>
    <dgm:pt modelId="{934FF114-A1EF-4224-8945-2B0EFC3C39D9}" type="pres">
      <dgm:prSet presAssocID="{45115567-8AFD-4927-A508-B3122433EEAD}" presName="parentText" presStyleLbl="node1" presStyleIdx="1" presStyleCnt="2" custLinFactY="-9286" custLinFactNeighborX="4615" custLinFactNeighborY="-100000">
        <dgm:presLayoutVars>
          <dgm:chMax val="0"/>
          <dgm:bulletEnabled val="1"/>
        </dgm:presLayoutVars>
      </dgm:prSet>
      <dgm:spPr/>
    </dgm:pt>
  </dgm:ptLst>
  <dgm:cxnLst>
    <dgm:cxn modelId="{8555C445-32F7-4063-92CC-EEEDDC893AC4}" srcId="{64C0408D-564F-4253-BDD9-1C240624084E}" destId="{45115567-8AFD-4927-A508-B3122433EEAD}" srcOrd="1" destOrd="0" parTransId="{9F6EC543-3192-4690-858D-A896C085BB76}" sibTransId="{33B02795-5D7D-4D23-816C-31C7B57AB971}"/>
    <dgm:cxn modelId="{F0391658-D931-4BA6-A6E2-6F0BD1779C57}" type="presOf" srcId="{45115567-8AFD-4927-A508-B3122433EEAD}" destId="{934FF114-A1EF-4224-8945-2B0EFC3C39D9}" srcOrd="0" destOrd="0" presId="urn:microsoft.com/office/officeart/2005/8/layout/vList2"/>
    <dgm:cxn modelId="{51004B7B-F1EA-4E94-B6DF-2F4A4AED40CD}" type="presOf" srcId="{64C0408D-564F-4253-BDD9-1C240624084E}" destId="{B2C1C8EF-AF71-44E5-9B9F-A807DC5035CA}" srcOrd="0" destOrd="0" presId="urn:microsoft.com/office/officeart/2005/8/layout/vList2"/>
    <dgm:cxn modelId="{C228569B-B5AA-4B9D-98B9-ABD98264DBEA}" srcId="{64C0408D-564F-4253-BDD9-1C240624084E}" destId="{A8DB77D0-78B4-44F9-B852-8E89D47B211A}" srcOrd="0" destOrd="0" parTransId="{B49C6B0F-350C-4E71-AD7C-452F04C6E849}" sibTransId="{411BEB14-40B5-4284-8DA3-C9BE6D92E9DC}"/>
    <dgm:cxn modelId="{393FB4F4-8E13-4B93-92C2-FDB3709FAF6F}" type="presOf" srcId="{A8DB77D0-78B4-44F9-B852-8E89D47B211A}" destId="{02C41012-2488-45D1-99B7-C925C083EABF}" srcOrd="0" destOrd="0" presId="urn:microsoft.com/office/officeart/2005/8/layout/vList2"/>
    <dgm:cxn modelId="{B2F69ABE-28C4-4E28-A593-66612C684E9B}" type="presParOf" srcId="{B2C1C8EF-AF71-44E5-9B9F-A807DC5035CA}" destId="{02C41012-2488-45D1-99B7-C925C083EABF}" srcOrd="0" destOrd="0" presId="urn:microsoft.com/office/officeart/2005/8/layout/vList2"/>
    <dgm:cxn modelId="{F28DCF2E-F850-4BD4-8086-C3B05FCDC34F}" type="presParOf" srcId="{B2C1C8EF-AF71-44E5-9B9F-A807DC5035CA}" destId="{233A28F4-9F2E-4FAA-8653-CEA8533B968E}" srcOrd="1" destOrd="0" presId="urn:microsoft.com/office/officeart/2005/8/layout/vList2"/>
    <dgm:cxn modelId="{E0D1DD4B-5BBC-4752-866F-0432AD746474}" type="presParOf" srcId="{B2C1C8EF-AF71-44E5-9B9F-A807DC5035CA}" destId="{934FF114-A1EF-4224-8945-2B0EFC3C39D9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C41012-2488-45D1-99B7-C925C083EABF}">
      <dsp:nvSpPr>
        <dsp:cNvPr id="0" name=""/>
        <dsp:cNvSpPr/>
      </dsp:nvSpPr>
      <dsp:spPr>
        <a:xfrm>
          <a:off x="0" y="750164"/>
          <a:ext cx="3240740" cy="63196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>
              <a:solidFill>
                <a:schemeClr val="tx1"/>
              </a:solidFill>
            </a:rPr>
            <a:t>Legge n. 241/1990</a:t>
          </a:r>
          <a:endParaRPr lang="it-IT" sz="2400" kern="1200" dirty="0">
            <a:solidFill>
              <a:schemeClr val="tx1"/>
            </a:solidFill>
          </a:endParaRPr>
        </a:p>
      </dsp:txBody>
      <dsp:txXfrm>
        <a:off x="30850" y="781014"/>
        <a:ext cx="3179040" cy="570263"/>
      </dsp:txXfrm>
    </dsp:sp>
    <dsp:sp modelId="{934FF114-A1EF-4224-8945-2B0EFC3C39D9}">
      <dsp:nvSpPr>
        <dsp:cNvPr id="0" name=""/>
        <dsp:cNvSpPr/>
      </dsp:nvSpPr>
      <dsp:spPr>
        <a:xfrm>
          <a:off x="0" y="1756882"/>
          <a:ext cx="3240740" cy="52139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>
              <a:solidFill>
                <a:schemeClr val="tx1"/>
              </a:solidFill>
            </a:rPr>
            <a:t>D.lgs. n. 33/2013 </a:t>
          </a:r>
          <a:r>
            <a:rPr lang="it-IT" sz="1600" kern="1200" dirty="0">
              <a:solidFill>
                <a:schemeClr val="tx1"/>
              </a:solidFill>
            </a:rPr>
            <a:t>come modificato dal FOIA  </a:t>
          </a:r>
        </a:p>
      </dsp:txBody>
      <dsp:txXfrm>
        <a:off x="25452" y="1782334"/>
        <a:ext cx="3189836" cy="470488"/>
      </dsp:txXfrm>
    </dsp:sp>
    <dsp:sp modelId="{CA000FB9-A723-4CC0-82FE-52F6357F6A13}">
      <dsp:nvSpPr>
        <dsp:cNvPr id="0" name=""/>
        <dsp:cNvSpPr/>
      </dsp:nvSpPr>
      <dsp:spPr>
        <a:xfrm>
          <a:off x="0" y="2307635"/>
          <a:ext cx="3240740" cy="52139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>
              <a:solidFill>
                <a:schemeClr val="tx1"/>
              </a:solidFill>
            </a:rPr>
            <a:t>Linee Guida ANAC n. 1309 del 28/12/2016</a:t>
          </a:r>
        </a:p>
      </dsp:txBody>
      <dsp:txXfrm>
        <a:off x="25452" y="2333087"/>
        <a:ext cx="3189836" cy="470488"/>
      </dsp:txXfrm>
    </dsp:sp>
    <dsp:sp modelId="{99B0AA25-ECEF-40B1-8D98-1DCFF7C9A408}">
      <dsp:nvSpPr>
        <dsp:cNvPr id="0" name=""/>
        <dsp:cNvSpPr/>
      </dsp:nvSpPr>
      <dsp:spPr>
        <a:xfrm>
          <a:off x="0" y="2858985"/>
          <a:ext cx="3240740" cy="52139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>
              <a:solidFill>
                <a:schemeClr val="tx1"/>
              </a:solidFill>
            </a:rPr>
            <a:t>Circolare Funzione Pubblica n. 2/2017</a:t>
          </a:r>
        </a:p>
      </dsp:txBody>
      <dsp:txXfrm>
        <a:off x="25452" y="2884437"/>
        <a:ext cx="3189836" cy="47048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C41012-2488-45D1-99B7-C925C083EABF}">
      <dsp:nvSpPr>
        <dsp:cNvPr id="0" name=""/>
        <dsp:cNvSpPr/>
      </dsp:nvSpPr>
      <dsp:spPr>
        <a:xfrm>
          <a:off x="0" y="175697"/>
          <a:ext cx="3232884" cy="1216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 dirty="0">
              <a:solidFill>
                <a:schemeClr val="tx1"/>
              </a:solidFill>
            </a:rPr>
            <a:t>Accesso Documentale     </a:t>
          </a:r>
        </a:p>
      </dsp:txBody>
      <dsp:txXfrm>
        <a:off x="59399" y="235096"/>
        <a:ext cx="3114086" cy="1098002"/>
      </dsp:txXfrm>
    </dsp:sp>
    <dsp:sp modelId="{934FF114-A1EF-4224-8945-2B0EFC3C39D9}">
      <dsp:nvSpPr>
        <dsp:cNvPr id="0" name=""/>
        <dsp:cNvSpPr/>
      </dsp:nvSpPr>
      <dsp:spPr>
        <a:xfrm>
          <a:off x="0" y="1469808"/>
          <a:ext cx="3232884" cy="1216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 dirty="0">
              <a:solidFill>
                <a:schemeClr val="tx1"/>
              </a:solidFill>
            </a:rPr>
            <a:t>Accesso Civico (</a:t>
          </a:r>
          <a:r>
            <a:rPr lang="it-IT" sz="2000" kern="1200" dirty="0">
              <a:solidFill>
                <a:schemeClr val="tx1"/>
              </a:solidFill>
            </a:rPr>
            <a:t>semplice e generalizzato)</a:t>
          </a:r>
        </a:p>
      </dsp:txBody>
      <dsp:txXfrm>
        <a:off x="59399" y="1529207"/>
        <a:ext cx="3114086" cy="10980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id="{8EE58836-D1C4-480F-B9F6-9E4926B1022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82908338-B728-48D1-AD66-405E0DFA340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6737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746CB8-6265-4231-AEF7-C6D49E57FBE9}" type="datetimeFigureOut">
              <a:rPr lang="it-IT" smtClean="0"/>
              <a:t>06/12/2018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BF2926B3-3E46-490D-9101-9FA19F41C44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E307F036-629A-4A72-89CA-A10F0AEEB5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6737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D6E146-B903-4368-BA06-3D3D8A0D9FB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5860863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6737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3BA370-8344-4DDC-8030-CEEED348BA46}" type="datetimeFigureOut">
              <a:rPr lang="it-IT" smtClean="0"/>
              <a:t>06/12/2018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68400" y="1243013"/>
            <a:ext cx="4471988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0879" y="4784070"/>
            <a:ext cx="5447030" cy="3914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6737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4D9A7A-983F-4ACF-9C0B-E87D80FCAC4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5499718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68400" y="1243013"/>
            <a:ext cx="4471988" cy="3354387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4D9A7A-983F-4ACF-9C0B-E87D80FCAC4F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032193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68400" y="1243013"/>
            <a:ext cx="4471988" cy="3354387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4D9A7A-983F-4ACF-9C0B-E87D80FCAC4F}" type="slidenum">
              <a:rPr lang="it-IT" smtClean="0"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179199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68400" y="1243013"/>
            <a:ext cx="4471988" cy="3354387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4D9A7A-983F-4ACF-9C0B-E87D80FCAC4F}" type="slidenum">
              <a:rPr lang="it-IT" smtClean="0"/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874233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68400" y="1243013"/>
            <a:ext cx="4471988" cy="3354387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4D9A7A-983F-4ACF-9C0B-E87D80FCAC4F}" type="slidenum">
              <a:rPr lang="it-IT" smtClean="0"/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060272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68400" y="1243013"/>
            <a:ext cx="4471988" cy="3354387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4D9A7A-983F-4ACF-9C0B-E87D80FCAC4F}" type="slidenum">
              <a:rPr lang="it-IT" smtClean="0"/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0200580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68400" y="1243013"/>
            <a:ext cx="4471988" cy="3354387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4D9A7A-983F-4ACF-9C0B-E87D80FCAC4F}" type="slidenum">
              <a:rPr lang="it-IT" smtClean="0"/>
              <a:t>19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884152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68400" y="1243013"/>
            <a:ext cx="4471988" cy="3354387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4D9A7A-983F-4ACF-9C0B-E87D80FCAC4F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764291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68400" y="1243013"/>
            <a:ext cx="4471988" cy="3354387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4D9A7A-983F-4ACF-9C0B-E87D80FCAC4F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88760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68400" y="1243013"/>
            <a:ext cx="4471988" cy="3354387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4D9A7A-983F-4ACF-9C0B-E87D80FCAC4F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213631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68400" y="1243013"/>
            <a:ext cx="4471988" cy="3354387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4D9A7A-983F-4ACF-9C0B-E87D80FCAC4F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06355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68400" y="1243013"/>
            <a:ext cx="4471988" cy="3354387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4D9A7A-983F-4ACF-9C0B-E87D80FCAC4F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842651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68400" y="1243013"/>
            <a:ext cx="4471988" cy="3354387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4D9A7A-983F-4ACF-9C0B-E87D80FCAC4F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090062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68400" y="1243013"/>
            <a:ext cx="4471988" cy="3354387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4D9A7A-983F-4ACF-9C0B-E87D80FCAC4F}" type="slidenum">
              <a:rPr lang="it-IT" smtClean="0"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100131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68400" y="1243013"/>
            <a:ext cx="4471988" cy="3354387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4D9A7A-983F-4ACF-9C0B-E87D80FCAC4F}" type="slidenum">
              <a:rPr lang="it-IT" smtClean="0"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937604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FEE2E-18D1-47A7-8D6E-92FA11B46567}" type="datetime1">
              <a:rPr lang="it-IT" smtClean="0"/>
              <a:t>06/12/2018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Ufficio Vigilanza, Trasparenza e Anticorruzione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FA88A-AAD7-4FDC-A9D5-C781644E703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22817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9429A-967C-4CBB-86A3-F4F1A47B542B}" type="datetime1">
              <a:rPr lang="it-IT" smtClean="0"/>
              <a:t>06/12/2018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Ufficio Vigilanza, Trasparenza e Anticorruzione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FA88A-AAD7-4FDC-A9D5-C781644E703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487004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7693D-48F9-40AC-9655-021FDFE35157}" type="datetime1">
              <a:rPr lang="it-IT" smtClean="0"/>
              <a:t>06/12/2018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Ufficio Vigilanza, Trasparenza e Anticorruzione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FA88A-AAD7-4FDC-A9D5-C781644E7036}" type="slidenum">
              <a:rPr lang="it-IT" smtClean="0"/>
              <a:t>‹N›</a:t>
            </a:fld>
            <a:endParaRPr lang="it-IT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118576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0A675-E482-4098-8AFB-812CD59A1B25}" type="datetime1">
              <a:rPr lang="it-IT" smtClean="0"/>
              <a:t>06/12/2018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Ufficio Vigilanza, Trasparenza e Anticorruzione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FA88A-AAD7-4FDC-A9D5-C781644E703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305998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24F44-AB8C-4FC1-A9AA-82541DBCE0D5}" type="datetime1">
              <a:rPr lang="it-IT" smtClean="0"/>
              <a:t>06/12/2018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Ufficio Vigilanza, Trasparenza e Anticorruzione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FA88A-AAD7-4FDC-A9D5-C781644E7036}" type="slidenum">
              <a:rPr lang="it-IT" smtClean="0"/>
              <a:t>‹N›</a:t>
            </a:fld>
            <a:endParaRPr lang="it-IT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448410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C552D-DC27-47D5-875A-FF0005ED6C5D}" type="datetime1">
              <a:rPr lang="it-IT" smtClean="0"/>
              <a:t>06/12/2018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Ufficio Vigilanza, Trasparenza e Anticorruzione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FA88A-AAD7-4FDC-A9D5-C781644E703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392780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8FE23-CA24-4387-9035-5366BECAF727}" type="datetime1">
              <a:rPr lang="it-IT" smtClean="0"/>
              <a:t>06/12/2018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Ufficio Vigilanza, Trasparenza e Anticorruzione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FA88A-AAD7-4FDC-A9D5-C781644E703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13481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5D645-9A9B-4ACF-AC51-1931C4A4D114}" type="datetime1">
              <a:rPr lang="it-IT" smtClean="0"/>
              <a:t>06/12/2018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Ufficio Vigilanza, Trasparenza e Anticorruzione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FA88A-AAD7-4FDC-A9D5-C781644E703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631755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2E276-C727-419A-9BC7-312BE457BF38}" type="datetime1">
              <a:rPr lang="it-IT" smtClean="0"/>
              <a:t>06/12/2018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Ufficio Vigilanza, Trasparenza e Anticorruzione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FA88A-AAD7-4FDC-A9D5-C781644E703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029750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94997-7755-48B0-8475-9F9F9F311725}" type="datetime1">
              <a:rPr lang="it-IT" smtClean="0"/>
              <a:t>06/12/2018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Ufficio Vigilanza, Trasparenza e Anticorruzione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FA88A-AAD7-4FDC-A9D5-C781644E703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880681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43BFA-7A6F-4F16-9CB5-E5788AC7D518}" type="datetime1">
              <a:rPr lang="it-IT" smtClean="0"/>
              <a:t>06/12/2018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Ufficio Vigilanza, Trasparenza e Anticorruzione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FA88A-AAD7-4FDC-A9D5-C781644E703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151123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EC1E3-B6E0-4D39-AD15-8ABA609E282F}" type="datetime1">
              <a:rPr lang="it-IT" smtClean="0"/>
              <a:t>06/12/2018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Ufficio Vigilanza, Trasparenza e Anticorruzione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FA88A-AAD7-4FDC-A9D5-C781644E703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37738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7324B-5800-4899-9C69-75A494DB5578}" type="datetime1">
              <a:rPr lang="it-IT" smtClean="0"/>
              <a:t>06/12/2018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Ufficio Vigilanza, Trasparenza e Anticorruzione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FA88A-AAD7-4FDC-A9D5-C781644E703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659324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CD828-4F11-465A-A901-FC96E08EB865}" type="datetime1">
              <a:rPr lang="it-IT" smtClean="0"/>
              <a:t>06/12/2018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Ufficio Vigilanza, Trasparenza e Anticorruzione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FA88A-AAD7-4FDC-A9D5-C781644E703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619096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DE6FD-20BB-424A-A5A0-39207321974C}" type="datetime1">
              <a:rPr lang="it-IT" smtClean="0"/>
              <a:t>06/12/2018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Ufficio Vigilanza, Trasparenza e Anticorruzione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FA88A-AAD7-4FDC-A9D5-C781644E703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590660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278A3-20F0-4CD0-BF0A-30E423E05F46}" type="datetime1">
              <a:rPr lang="it-IT" smtClean="0"/>
              <a:t>06/12/2018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Ufficio Vigilanza, Trasparenza e Anticorruzione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FA88A-AAD7-4FDC-A9D5-C781644E703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384456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C405DA-5304-4C2C-8DED-C9C143884D4A}" type="datetime1">
              <a:rPr lang="it-IT" smtClean="0"/>
              <a:t>06/12/2018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/>
              <a:t>Ufficio Vigilanza, Trasparenza e Anticorruzione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9BFA88A-AAD7-4FDC-A9D5-C781644E703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55657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  <p:sldLayoutId id="2147483709" r:id="rId15"/>
    <p:sldLayoutId id="2147483710" r:id="rId16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13" Type="http://schemas.openxmlformats.org/officeDocument/2006/relationships/diagramColors" Target="../diagrams/colors2.xml"/><Relationship Id="rId3" Type="http://schemas.openxmlformats.org/officeDocument/2006/relationships/slideLayout" Target="../slideLayouts/slideLayout1.xml"/><Relationship Id="rId7" Type="http://schemas.openxmlformats.org/officeDocument/2006/relationships/diagramQuickStyle" Target="../diagrams/quickStyle1.xml"/><Relationship Id="rId12" Type="http://schemas.openxmlformats.org/officeDocument/2006/relationships/diagramQuickStyle" Target="../diagrams/quickStyle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diagramLayout" Target="../diagrams/layout1.xml"/><Relationship Id="rId11" Type="http://schemas.openxmlformats.org/officeDocument/2006/relationships/diagramLayout" Target="../diagrams/layout2.xml"/><Relationship Id="rId5" Type="http://schemas.openxmlformats.org/officeDocument/2006/relationships/diagramData" Target="../diagrams/data1.xml"/><Relationship Id="rId15" Type="http://schemas.openxmlformats.org/officeDocument/2006/relationships/image" Target="../media/image2.png"/><Relationship Id="rId10" Type="http://schemas.openxmlformats.org/officeDocument/2006/relationships/diagramData" Target="../diagrams/data2.xml"/><Relationship Id="rId4" Type="http://schemas.openxmlformats.org/officeDocument/2006/relationships/notesSlide" Target="../notesSlides/notesSlide1.xml"/><Relationship Id="rId9" Type="http://schemas.microsoft.com/office/2007/relationships/diagramDrawing" Target="../diagrams/drawing1.xml"/><Relationship Id="rId14" Type="http://schemas.microsoft.com/office/2007/relationships/diagramDrawing" Target="../diagrams/drawing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2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hyperlink" Target="http://trasparenza.crea.gov.it/?q=node/156" TargetMode="External"/><Relationship Id="rId5" Type="http://schemas.openxmlformats.org/officeDocument/2006/relationships/hyperlink" Target="http://trasparenza.crea.gov.it/?q=node/20" TargetMode="External"/><Relationship Id="rId4" Type="http://schemas.openxmlformats.org/officeDocument/2006/relationships/hyperlink" Target="http://trasparenza.crea.gov.it/?q=node/164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6">
            <a:extLst>
              <a:ext uri="{FF2B5EF4-FFF2-40B4-BE49-F238E27FC236}">
                <a16:creationId xmlns:a16="http://schemas.microsoft.com/office/drawing/2014/main" id="{ECB4E53F-1F30-437F-B7AC-A84A9F3C17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198" y="1730830"/>
            <a:ext cx="3520050" cy="385902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br>
              <a:rPr lang="en-US" sz="5400" b="1" dirty="0"/>
            </a:br>
            <a:br>
              <a:rPr lang="en-US" sz="2800" b="1" dirty="0"/>
            </a:br>
            <a:br>
              <a:rPr lang="en-US" sz="2800" b="1" dirty="0"/>
            </a:br>
            <a:endParaRPr lang="en-US" sz="1000" b="1" dirty="0">
              <a:solidFill>
                <a:srgbClr val="0070C0"/>
              </a:solidFill>
            </a:endParaRPr>
          </a:p>
        </p:txBody>
      </p:sp>
      <p:sp>
        <p:nvSpPr>
          <p:cNvPr id="10" name="Segnaposto piè di pagina 9">
            <a:extLst>
              <a:ext uri="{FF2B5EF4-FFF2-40B4-BE49-F238E27FC236}">
                <a16:creationId xmlns:a16="http://schemas.microsoft.com/office/drawing/2014/main" id="{B6FD31A3-1D35-43FE-A24A-45749B91A0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>
                <a:solidFill>
                  <a:srgbClr val="0070C0"/>
                </a:solidFill>
              </a:rPr>
              <a:t>Ufficio Vigilanza, Trasparenza e Anticorruzione</a:t>
            </a:r>
          </a:p>
        </p:txBody>
      </p:sp>
      <p:pic>
        <p:nvPicPr>
          <p:cNvPr id="35" name="Immagine 34">
            <a:extLst>
              <a:ext uri="{FF2B5EF4-FFF2-40B4-BE49-F238E27FC236}">
                <a16:creationId xmlns:a16="http://schemas.microsoft.com/office/drawing/2014/main" id="{6EF71898-082B-4FB4-8F8B-4B6EA35CD7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0278" y="490386"/>
            <a:ext cx="2087327" cy="1133120"/>
          </a:xfrm>
          <a:prstGeom prst="rect">
            <a:avLst/>
          </a:prstGeom>
        </p:spPr>
      </p:pic>
      <p:sp>
        <p:nvSpPr>
          <p:cNvPr id="9" name="Segnaposto testo 7">
            <a:extLst>
              <a:ext uri="{FF2B5EF4-FFF2-40B4-BE49-F238E27FC236}">
                <a16:creationId xmlns:a16="http://schemas.microsoft.com/office/drawing/2014/main" id="{9230807E-BEE1-43A1-A389-1A1D8DDAE7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45512" y="2155371"/>
            <a:ext cx="6260123" cy="2547257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US" sz="3200" i="1" dirty="0">
                <a:solidFill>
                  <a:schemeClr val="accent1"/>
                </a:solidFill>
                <a:latin typeface="+mj-lt"/>
              </a:rPr>
              <a:t>FORUM TRASPARENZA </a:t>
            </a:r>
          </a:p>
          <a:p>
            <a:pPr algn="ctr"/>
            <a:r>
              <a:rPr lang="en-US" sz="3200" i="1" dirty="0">
                <a:solidFill>
                  <a:schemeClr val="accent1"/>
                </a:solidFill>
                <a:latin typeface="+mj-lt"/>
              </a:rPr>
              <a:t>14 DICEMBRE 2018</a:t>
            </a:r>
          </a:p>
          <a:p>
            <a:pPr algn="ctr"/>
            <a:endParaRPr lang="en-US" sz="3200" i="1" dirty="0">
              <a:solidFill>
                <a:schemeClr val="accent1"/>
              </a:solidFill>
              <a:latin typeface="+mj-lt"/>
            </a:endParaRPr>
          </a:p>
          <a:p>
            <a:pPr algn="ctr"/>
            <a:r>
              <a:rPr lang="en-US" sz="1400" b="1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Regolamento</a:t>
            </a:r>
            <a:r>
              <a:rPr lang="en-US" sz="1400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400" b="1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sul</a:t>
            </a:r>
            <a:r>
              <a:rPr lang="en-US" sz="1400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400" b="1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diritto</a:t>
            </a:r>
            <a:r>
              <a:rPr lang="en-US" sz="1400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 Accesso </a:t>
            </a:r>
            <a:r>
              <a:rPr lang="en-US" sz="1400" b="1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Documentale</a:t>
            </a:r>
            <a:r>
              <a:rPr lang="en-US" sz="1400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Civico </a:t>
            </a:r>
            <a:r>
              <a:rPr lang="en-US" sz="1400" b="1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Semplice</a:t>
            </a:r>
            <a:r>
              <a:rPr lang="en-US" sz="1400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 </a:t>
            </a:r>
            <a:r>
              <a:rPr lang="en-US" sz="1400" b="1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Generalizzato</a:t>
            </a:r>
            <a:endParaRPr lang="en-US" sz="1400" b="1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/>
            <a:r>
              <a:rPr lang="en-US" sz="12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Approvato</a:t>
            </a:r>
            <a:r>
              <a:rPr lang="en-US" sz="12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dal </a:t>
            </a:r>
            <a:r>
              <a:rPr lang="en-US" sz="12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CdA</a:t>
            </a:r>
            <a:r>
              <a:rPr lang="en-US" sz="12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del CREA con </a:t>
            </a:r>
            <a:r>
              <a:rPr lang="en-US" sz="12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Deliberazione</a:t>
            </a:r>
            <a:r>
              <a:rPr lang="en-US" sz="12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n. 88 del 26.10.2018</a:t>
            </a:r>
          </a:p>
        </p:txBody>
      </p: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764E1F1F-3C2B-4D03-9FF7-9B23666F46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FA88A-AAD7-4FDC-A9D5-C781644E7036}" type="slidenum">
              <a:rPr lang="it-IT" smtClean="0"/>
              <a:t>1</a:t>
            </a:fld>
            <a:endParaRPr lang="it-IT"/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D56DA72D-E65D-4C86-A902-F03BC2E77C7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312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5001"/>
    </mc:Choice>
    <mc:Fallback xmlns="">
      <p:transition spd="slow" advTm="9500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D9D6B315-7675-4FEB-B7A5-CC7D4974C0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dirty="0">
                <a:solidFill>
                  <a:srgbClr val="0070C0"/>
                </a:solidFill>
                <a:latin typeface="Trebuchet MS" panose="020B0603020202020204"/>
              </a:rPr>
              <a:t>Ufficio Vigilanza, Trasparenza e Anticorruzione</a:t>
            </a:r>
          </a:p>
        </p:txBody>
      </p:sp>
      <p:graphicFrame>
        <p:nvGraphicFramePr>
          <p:cNvPr id="3" name="Tabella 2">
            <a:extLst>
              <a:ext uri="{FF2B5EF4-FFF2-40B4-BE49-F238E27FC236}">
                <a16:creationId xmlns:a16="http://schemas.microsoft.com/office/drawing/2014/main" id="{6AC1BC1C-CC44-4CCE-8C63-1C3C51465E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2473919"/>
              </p:ext>
            </p:extLst>
          </p:nvPr>
        </p:nvGraphicFramePr>
        <p:xfrm>
          <a:off x="531906" y="1174147"/>
          <a:ext cx="6923971" cy="43299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67324">
                  <a:extLst>
                    <a:ext uri="{9D8B030D-6E8A-4147-A177-3AD203B41FA5}">
                      <a16:colId xmlns:a16="http://schemas.microsoft.com/office/drawing/2014/main" val="4256053196"/>
                    </a:ext>
                  </a:extLst>
                </a:gridCol>
                <a:gridCol w="1846088">
                  <a:extLst>
                    <a:ext uri="{9D8B030D-6E8A-4147-A177-3AD203B41FA5}">
                      <a16:colId xmlns:a16="http://schemas.microsoft.com/office/drawing/2014/main" val="1567090858"/>
                    </a:ext>
                  </a:extLst>
                </a:gridCol>
                <a:gridCol w="2710559">
                  <a:extLst>
                    <a:ext uri="{9D8B030D-6E8A-4147-A177-3AD203B41FA5}">
                      <a16:colId xmlns:a16="http://schemas.microsoft.com/office/drawing/2014/main" val="3844457450"/>
                    </a:ext>
                  </a:extLst>
                </a:gridCol>
              </a:tblGrid>
              <a:tr h="1040683">
                <a:tc>
                  <a:txBody>
                    <a:bodyPr/>
                    <a:lstStyle/>
                    <a:p>
                      <a:pPr algn="ctr"/>
                      <a:endParaRPr lang="it-IT" sz="1200" dirty="0"/>
                    </a:p>
                    <a:p>
                      <a:pPr algn="ctr"/>
                      <a:r>
                        <a:rPr lang="it-IT" sz="1200" dirty="0"/>
                        <a:t>Accesso documentale</a:t>
                      </a:r>
                    </a:p>
                    <a:p>
                      <a:pPr algn="ctr"/>
                      <a:r>
                        <a:rPr lang="it-IT" sz="1200" i="1" dirty="0"/>
                        <a:t>Legge n. 241/1990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sz="1200" dirty="0"/>
                    </a:p>
                    <a:p>
                      <a:pPr algn="ctr"/>
                      <a:r>
                        <a:rPr lang="it-IT" sz="1200" dirty="0"/>
                        <a:t>Accesso civico semplice</a:t>
                      </a:r>
                    </a:p>
                    <a:p>
                      <a:pPr algn="ctr"/>
                      <a:r>
                        <a:rPr lang="it-IT" sz="1200" i="1" dirty="0"/>
                        <a:t>D.lgs. n. 33/2013 </a:t>
                      </a:r>
                    </a:p>
                    <a:p>
                      <a:pPr algn="ctr"/>
                      <a:r>
                        <a:rPr lang="it-IT" sz="1200" i="1" dirty="0"/>
                        <a:t>art. 5 c.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Accesso generalizzato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2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D.lgs. n. 33/2013 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2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art. 5 c. 2</a:t>
                      </a:r>
                    </a:p>
                    <a:p>
                      <a:pPr algn="ctr"/>
                      <a:endParaRPr lang="it-IT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8234948"/>
                  </a:ext>
                </a:extLst>
              </a:tr>
              <a:tr h="3289269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1" dirty="0"/>
                        <a:t>Il RP </a:t>
                      </a:r>
                      <a:r>
                        <a:rPr lang="it-IT" sz="1100" b="1" u="sng" dirty="0"/>
                        <a:t>informa il richiedente l’accesso</a:t>
                      </a:r>
                      <a:r>
                        <a:rPr lang="it-IT" sz="1100" b="1" dirty="0"/>
                        <a:t> della individuazione di controinteressati e della sospensione del termine di 10 giorni.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1" dirty="0"/>
                    </a:p>
                    <a:p>
                      <a:r>
                        <a:rPr lang="it-IT" sz="1100" b="1" dirty="0"/>
                        <a:t>Decorsi i 10 giorni ed accertata la ricezione delle comunicazioni inviate ai controinteressati il </a:t>
                      </a:r>
                      <a:r>
                        <a:rPr lang="it-IT" sz="1100" b="1" u="sng" dirty="0"/>
                        <a:t>RP provvede con atto motivato sulla richiesta di accesso.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100" b="1" dirty="0">
                          <a:latin typeface="+mn-lt"/>
                        </a:rPr>
                        <a:t> </a:t>
                      </a:r>
                    </a:p>
                    <a:p>
                      <a:pPr algn="l"/>
                      <a:r>
                        <a:rPr lang="it-IT" sz="1100" b="1" dirty="0">
                          <a:latin typeface="+mn-lt"/>
                        </a:rPr>
                        <a:t>Non ci sono soggetti CONTROINTERESSATI.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100" b="1" dirty="0"/>
                        <a:t>Il RP </a:t>
                      </a:r>
                      <a:r>
                        <a:rPr lang="it-IT" sz="1100" b="1" u="sng" dirty="0"/>
                        <a:t>informa il richiedente l’accesso </a:t>
                      </a:r>
                      <a:r>
                        <a:rPr lang="it-IT" sz="1100" b="1" dirty="0"/>
                        <a:t>della individuazione di controinteressati e della sospensione del termine di 10 giorni.</a:t>
                      </a:r>
                    </a:p>
                    <a:p>
                      <a:endParaRPr lang="it-IT" sz="1100" b="1" dirty="0"/>
                    </a:p>
                    <a:p>
                      <a:endParaRPr lang="it-IT" sz="1100" b="1" dirty="0"/>
                    </a:p>
                    <a:p>
                      <a:r>
                        <a:rPr lang="it-IT" sz="1100" b="1" dirty="0"/>
                        <a:t>Decorsi i 10 giorni ed accertata la ricezione delle comunicazioni inviate ai controinteressati il </a:t>
                      </a:r>
                      <a:r>
                        <a:rPr lang="it-IT" sz="1100" b="1" u="sng" dirty="0"/>
                        <a:t>RP provvede con atto motivato sulla richiesta di accesso.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1225011"/>
                  </a:ext>
                </a:extLst>
              </a:tr>
            </a:tbl>
          </a:graphicData>
        </a:graphic>
      </p:graphicFrame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4971626B-24BF-4C83-B1EF-152BF2A4C3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FA88A-AAD7-4FDC-A9D5-C781644E7036}" type="slidenum">
              <a:rPr lang="it-IT" smtClean="0"/>
              <a:t>10</a:t>
            </a:fld>
            <a:endParaRPr lang="it-IT"/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2FE3C92D-E770-4521-9620-2194BD10304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59117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9609"/>
    </mc:Choice>
    <mc:Fallback>
      <p:transition spd="slow" advTm="396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6E5B4F52-AB59-4972-BC4F-943CC82802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314" y="405793"/>
            <a:ext cx="7416232" cy="257595"/>
          </a:xfrm>
        </p:spPr>
        <p:txBody>
          <a:bodyPr>
            <a:noAutofit/>
          </a:bodyPr>
          <a:lstStyle/>
          <a:p>
            <a:pPr algn="ctr"/>
            <a:r>
              <a:rPr lang="it-IT" sz="1800" b="1" dirty="0">
                <a:solidFill>
                  <a:schemeClr val="accent2">
                    <a:lumMod val="75000"/>
                  </a:schemeClr>
                </a:solidFill>
              </a:rPr>
              <a:t>CONCLUSIONE PROCEDIMENTO DI ACCESSO: DIFFERIMENTO</a:t>
            </a:r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D9D6B315-7675-4FEB-B7A5-CC7D4974C0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dirty="0">
                <a:solidFill>
                  <a:srgbClr val="0070C0"/>
                </a:solidFill>
                <a:latin typeface="Trebuchet MS" panose="020B0603020202020204"/>
              </a:rPr>
              <a:t>Ufficio Vigilanza, Trasparenza e Anticorruzione</a:t>
            </a:r>
          </a:p>
        </p:txBody>
      </p:sp>
      <p:graphicFrame>
        <p:nvGraphicFramePr>
          <p:cNvPr id="3" name="Tabella 2">
            <a:extLst>
              <a:ext uri="{FF2B5EF4-FFF2-40B4-BE49-F238E27FC236}">
                <a16:creationId xmlns:a16="http://schemas.microsoft.com/office/drawing/2014/main" id="{6AC1BC1C-CC44-4CCE-8C63-1C3C51465E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5225231"/>
              </p:ext>
            </p:extLst>
          </p:nvPr>
        </p:nvGraphicFramePr>
        <p:xfrm>
          <a:off x="446314" y="1231454"/>
          <a:ext cx="7304315" cy="4754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16629">
                  <a:extLst>
                    <a:ext uri="{9D8B030D-6E8A-4147-A177-3AD203B41FA5}">
                      <a16:colId xmlns:a16="http://schemas.microsoft.com/office/drawing/2014/main" val="4256053196"/>
                    </a:ext>
                  </a:extLst>
                </a:gridCol>
                <a:gridCol w="2103504">
                  <a:extLst>
                    <a:ext uri="{9D8B030D-6E8A-4147-A177-3AD203B41FA5}">
                      <a16:colId xmlns:a16="http://schemas.microsoft.com/office/drawing/2014/main" val="1567090858"/>
                    </a:ext>
                  </a:extLst>
                </a:gridCol>
                <a:gridCol w="2784182">
                  <a:extLst>
                    <a:ext uri="{9D8B030D-6E8A-4147-A177-3AD203B41FA5}">
                      <a16:colId xmlns:a16="http://schemas.microsoft.com/office/drawing/2014/main" val="3844457450"/>
                    </a:ext>
                  </a:extLst>
                </a:gridCol>
              </a:tblGrid>
              <a:tr h="667271">
                <a:tc>
                  <a:txBody>
                    <a:bodyPr/>
                    <a:lstStyle/>
                    <a:p>
                      <a:pPr algn="ctr"/>
                      <a:endParaRPr lang="it-IT" sz="1200" dirty="0"/>
                    </a:p>
                    <a:p>
                      <a:pPr algn="ctr"/>
                      <a:r>
                        <a:rPr lang="it-IT" sz="1200" dirty="0"/>
                        <a:t>Accesso documentale</a:t>
                      </a:r>
                    </a:p>
                    <a:p>
                      <a:pPr algn="ctr"/>
                      <a:r>
                        <a:rPr lang="it-IT" sz="1200" i="1" dirty="0"/>
                        <a:t>Legge n. 241/1990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sz="1200" dirty="0"/>
                    </a:p>
                    <a:p>
                      <a:pPr algn="ctr"/>
                      <a:r>
                        <a:rPr lang="it-IT" sz="1200" dirty="0"/>
                        <a:t>Accesso civico semplice</a:t>
                      </a:r>
                    </a:p>
                    <a:p>
                      <a:pPr algn="ctr"/>
                      <a:r>
                        <a:rPr lang="it-IT" sz="1200" i="1" dirty="0"/>
                        <a:t>D.lgs. n. 33/2013 </a:t>
                      </a:r>
                    </a:p>
                    <a:p>
                      <a:pPr algn="ctr"/>
                      <a:r>
                        <a:rPr lang="it-IT" sz="1200" i="1" dirty="0"/>
                        <a:t>art. 5 c.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Accesso generalizzato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2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D.lgs. n. 33/2013 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2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art. 5 c. 2</a:t>
                      </a:r>
                    </a:p>
                    <a:p>
                      <a:pPr algn="ctr"/>
                      <a:endParaRPr lang="it-IT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8234948"/>
                  </a:ext>
                </a:extLst>
              </a:tr>
              <a:tr h="3035152">
                <a:tc>
                  <a:txBody>
                    <a:bodyPr/>
                    <a:lstStyle/>
                    <a:p>
                      <a:r>
                        <a:rPr lang="it-IT" sz="1100" b="1" dirty="0"/>
                        <a:t>Il DIFFERIMENTO può essere disposto:</a:t>
                      </a:r>
                    </a:p>
                    <a:p>
                      <a:endParaRPr lang="it-IT" sz="1100" b="1" dirty="0"/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it-IT" sz="1100" b="1" dirty="0"/>
                        <a:t>nel caso in cui dalla diffusione del documento possa derivare pregiudizio alla riservatezza di persone fisiche o giuridiche;</a:t>
                      </a:r>
                    </a:p>
                    <a:p>
                      <a:pPr marL="0" indent="0">
                        <a:buFontTx/>
                        <a:buNone/>
                      </a:pPr>
                      <a:endParaRPr lang="it-IT" sz="1100" b="1" dirty="0"/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it-IT" sz="11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per salvaguardare specifiche esigenze dell'Amministrazione, sia nella fase preparatoria dei provvedimenti, sia in relazione a documenti la cui conoscenza possa compromettere il buon andamento dell'azione amministrativa.</a:t>
                      </a:r>
                    </a:p>
                    <a:p>
                      <a:pPr marL="0" indent="0">
                        <a:buFontTx/>
                        <a:buNone/>
                      </a:pPr>
                      <a:endParaRPr lang="it-IT" sz="11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>
                        <a:buFontTx/>
                        <a:buNone/>
                      </a:pPr>
                      <a:endParaRPr lang="it-IT" sz="11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b="1" dirty="0">
                          <a:latin typeface="+mn-lt"/>
                        </a:rPr>
                        <a:t>DIFFERIMENTO: 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1" dirty="0"/>
                        <a:t>Il DIFFERIMENTO </a:t>
                      </a:r>
                      <a:r>
                        <a:rPr lang="it-IT" sz="11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è ammesso soltanto quando ricorrano cumulativamente due condizioni: </a:t>
                      </a:r>
                    </a:p>
                    <a:p>
                      <a:pPr marL="228600" indent="-228600">
                        <a:buAutoNum type="alphaLcParenR"/>
                      </a:pPr>
                      <a:r>
                        <a:rPr lang="it-IT" sz="11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che l’accesso possa comportare un pregiudizio concreto ad un </a:t>
                      </a:r>
                      <a:r>
                        <a:rPr lang="it-IT" sz="1100" b="1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interesse pubblico</a:t>
                      </a:r>
                      <a:r>
                        <a:rPr lang="it-IT" sz="11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it-IT" sz="11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it-IT" sz="9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sicurezza pubblica e ordine pubblico, sicurezza nazionale, difesa e questioni militari, relazioni internazionali, politica e stabilità finanziaria ed economica dello </a:t>
                      </a:r>
                      <a:r>
                        <a:rPr lang="it-IT" sz="9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Stato,conduzione</a:t>
                      </a:r>
                      <a:r>
                        <a:rPr lang="it-IT" sz="9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di indagini sui reati e il perseguimento, regolare svolgimento di attività ispettive</a:t>
                      </a:r>
                      <a:r>
                        <a:rPr lang="it-IT" sz="11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lang="it-IT" sz="11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e/o ad un </a:t>
                      </a:r>
                      <a:r>
                        <a:rPr lang="it-IT" sz="1100" b="1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interesse privato </a:t>
                      </a:r>
                      <a:r>
                        <a:rPr lang="it-IT" sz="11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it-IT" sz="9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protezione dati personali, in conformità con la disciplina legislativa in materia, libertà e segretezza della corrispondenza, interessi economici e commerciali di persona fisica e giuridica compresi la proprietà intellettuale,  diritto d’autore e segreti commerciali</a:t>
                      </a:r>
                      <a:r>
                        <a:rPr lang="it-IT" sz="10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).</a:t>
                      </a:r>
                    </a:p>
                    <a:p>
                      <a:pPr marL="228600" indent="-228600">
                        <a:buAutoNum type="alphaLcParenR"/>
                      </a:pPr>
                      <a:r>
                        <a:rPr lang="it-IT" sz="10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che quel pregiudizio abbia carattere transitorio</a:t>
                      </a:r>
                      <a:r>
                        <a:rPr lang="it-IT" sz="10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228600" indent="-228600">
                        <a:buAutoNum type="alphaLcParenR"/>
                      </a:pPr>
                      <a:endParaRPr lang="it-IT" sz="10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it-IT" sz="11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1225011"/>
                  </a:ext>
                </a:extLst>
              </a:tr>
            </a:tbl>
          </a:graphicData>
        </a:graphic>
      </p:graphicFrame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EAD47C26-3886-4B19-AF26-983A2B78AC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FA88A-AAD7-4FDC-A9D5-C781644E7036}" type="slidenum">
              <a:rPr lang="it-IT" smtClean="0"/>
              <a:t>11</a:t>
            </a:fld>
            <a:endParaRPr lang="it-IT"/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FC909BC2-4DA8-4843-8C25-02E8298595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75605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3242"/>
    </mc:Choice>
    <mc:Fallback>
      <p:transition spd="slow" advTm="9324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6E5B4F52-AB59-4972-BC4F-943CC82802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2352" y="451512"/>
            <a:ext cx="6974541" cy="365125"/>
          </a:xfrm>
        </p:spPr>
        <p:txBody>
          <a:bodyPr>
            <a:normAutofit fontScale="90000"/>
          </a:bodyPr>
          <a:lstStyle/>
          <a:p>
            <a:pPr algn="ctr"/>
            <a:r>
              <a:rPr lang="it-IT" sz="1800" b="1" dirty="0">
                <a:solidFill>
                  <a:schemeClr val="accent2">
                    <a:lumMod val="75000"/>
                  </a:schemeClr>
                </a:solidFill>
              </a:rPr>
              <a:t>CONCLUSIONE PROCEDIMENTO DI ACCESSO: DIFFERIMENTO</a:t>
            </a:r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D9D6B315-7675-4FEB-B7A5-CC7D4974C0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dirty="0">
                <a:solidFill>
                  <a:srgbClr val="0070C0"/>
                </a:solidFill>
                <a:latin typeface="Trebuchet MS" panose="020B0603020202020204"/>
              </a:rPr>
              <a:t>Ufficio Vigilanza, Trasparenza e Anticorruzione</a:t>
            </a:r>
          </a:p>
        </p:txBody>
      </p:sp>
      <p:graphicFrame>
        <p:nvGraphicFramePr>
          <p:cNvPr id="3" name="Tabella 2">
            <a:extLst>
              <a:ext uri="{FF2B5EF4-FFF2-40B4-BE49-F238E27FC236}">
                <a16:creationId xmlns:a16="http://schemas.microsoft.com/office/drawing/2014/main" id="{6AC1BC1C-CC44-4CCE-8C63-1C3C51465E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5093228"/>
              </p:ext>
            </p:extLst>
          </p:nvPr>
        </p:nvGraphicFramePr>
        <p:xfrm>
          <a:off x="609599" y="1340223"/>
          <a:ext cx="6736863" cy="27396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12894">
                  <a:extLst>
                    <a:ext uri="{9D8B030D-6E8A-4147-A177-3AD203B41FA5}">
                      <a16:colId xmlns:a16="http://schemas.microsoft.com/office/drawing/2014/main" val="4256053196"/>
                    </a:ext>
                  </a:extLst>
                </a:gridCol>
                <a:gridCol w="1936377">
                  <a:extLst>
                    <a:ext uri="{9D8B030D-6E8A-4147-A177-3AD203B41FA5}">
                      <a16:colId xmlns:a16="http://schemas.microsoft.com/office/drawing/2014/main" val="1567090858"/>
                    </a:ext>
                  </a:extLst>
                </a:gridCol>
                <a:gridCol w="2487592">
                  <a:extLst>
                    <a:ext uri="{9D8B030D-6E8A-4147-A177-3AD203B41FA5}">
                      <a16:colId xmlns:a16="http://schemas.microsoft.com/office/drawing/2014/main" val="3844457450"/>
                    </a:ext>
                  </a:extLst>
                </a:gridCol>
              </a:tblGrid>
              <a:tr h="396240">
                <a:tc>
                  <a:txBody>
                    <a:bodyPr/>
                    <a:lstStyle/>
                    <a:p>
                      <a:pPr algn="ctr"/>
                      <a:endParaRPr lang="it-IT" sz="1200" dirty="0"/>
                    </a:p>
                    <a:p>
                      <a:pPr algn="ctr"/>
                      <a:r>
                        <a:rPr lang="it-IT" sz="1200" dirty="0"/>
                        <a:t>Accesso documentale</a:t>
                      </a:r>
                    </a:p>
                    <a:p>
                      <a:pPr algn="ctr"/>
                      <a:r>
                        <a:rPr lang="it-IT" sz="1200" i="1" dirty="0"/>
                        <a:t>Legge n. 241/1990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sz="1200" dirty="0"/>
                    </a:p>
                    <a:p>
                      <a:pPr algn="ctr"/>
                      <a:r>
                        <a:rPr lang="it-IT" sz="1200" dirty="0"/>
                        <a:t>Accesso civico semplice</a:t>
                      </a:r>
                    </a:p>
                    <a:p>
                      <a:pPr algn="ctr"/>
                      <a:r>
                        <a:rPr lang="it-IT" sz="1200" i="1" dirty="0"/>
                        <a:t>D.lgs. n. 33/2013 </a:t>
                      </a:r>
                    </a:p>
                    <a:p>
                      <a:pPr algn="ctr"/>
                      <a:r>
                        <a:rPr lang="it-IT" sz="1200" i="1" dirty="0"/>
                        <a:t>art. 5 c.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Accesso generalizzato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2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D.lgs. n. 33/2013 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2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art. 5 c. 2</a:t>
                      </a:r>
                    </a:p>
                    <a:p>
                      <a:pPr algn="ctr"/>
                      <a:endParaRPr lang="it-IT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8234948"/>
                  </a:ext>
                </a:extLst>
              </a:tr>
              <a:tr h="1733775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it-IT" sz="11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Il differimento deve essere disposto con provvedimento motivato nel quale deve essere indicata la durata del differimento medesimo.</a:t>
                      </a:r>
                    </a:p>
                    <a:p>
                      <a:endParaRPr lang="it-IT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b="1" dirty="0">
                          <a:latin typeface="+mn-lt"/>
                        </a:rPr>
                        <a:t>DIFFERIMENTO: 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it-IT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Il </a:t>
                      </a:r>
                      <a:r>
                        <a:rPr lang="it-IT" sz="11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differimento deve essere disposto con provvedimento motivato nel quale deve essere indicata la durata del differimento medesimo.</a:t>
                      </a:r>
                    </a:p>
                    <a:p>
                      <a:endParaRPr lang="it-IT" sz="11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1225011"/>
                  </a:ext>
                </a:extLst>
              </a:tr>
            </a:tbl>
          </a:graphicData>
        </a:graphic>
      </p:graphicFrame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F47AEAF1-6BBD-43C4-A2FD-08AB544E78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FA88A-AAD7-4FDC-A9D5-C781644E7036}" type="slidenum">
              <a:rPr lang="it-IT" smtClean="0"/>
              <a:t>12</a:t>
            </a:fld>
            <a:endParaRPr lang="it-IT"/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A0BD9DF2-480E-4268-9393-BD16952BD7E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43636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1387"/>
    </mc:Choice>
    <mc:Fallback>
      <p:transition spd="slow" advTm="2138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6E5B4F52-AB59-4972-BC4F-943CC82802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554" y="451512"/>
            <a:ext cx="6994769" cy="322211"/>
          </a:xfrm>
        </p:spPr>
        <p:txBody>
          <a:bodyPr>
            <a:normAutofit fontScale="90000"/>
          </a:bodyPr>
          <a:lstStyle/>
          <a:p>
            <a:pPr algn="ctr"/>
            <a:r>
              <a:rPr lang="it-IT" sz="1800" b="1" dirty="0">
                <a:solidFill>
                  <a:schemeClr val="accent2">
                    <a:lumMod val="75000"/>
                  </a:schemeClr>
                </a:solidFill>
              </a:rPr>
              <a:t>CONCLUSIONE</a:t>
            </a:r>
            <a:r>
              <a:rPr lang="it-IT" sz="1800" b="1" dirty="0">
                <a:solidFill>
                  <a:schemeClr val="tx1"/>
                </a:solidFill>
              </a:rPr>
              <a:t> </a:t>
            </a:r>
            <a:r>
              <a:rPr lang="it-IT" sz="1800" b="1" dirty="0">
                <a:solidFill>
                  <a:schemeClr val="accent2">
                    <a:lumMod val="75000"/>
                  </a:schemeClr>
                </a:solidFill>
              </a:rPr>
              <a:t>PROCEDIMENTO DI ACCESSO: DINIEGO-LIMITI</a:t>
            </a:r>
            <a:br>
              <a:rPr lang="it-IT" sz="1800" b="1" dirty="0">
                <a:solidFill>
                  <a:schemeClr val="tx1"/>
                </a:solidFill>
              </a:rPr>
            </a:br>
            <a:endParaRPr lang="it-IT" sz="1800" b="1" dirty="0">
              <a:solidFill>
                <a:schemeClr val="tx1"/>
              </a:solidFill>
            </a:endParaRPr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D9D6B315-7675-4FEB-B7A5-CC7D4974C0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dirty="0">
                <a:solidFill>
                  <a:srgbClr val="0070C0"/>
                </a:solidFill>
                <a:latin typeface="Trebuchet MS" panose="020B0603020202020204"/>
              </a:rPr>
              <a:t>Ufficio Vigilanza, Trasparenza e Anticorruzione</a:t>
            </a:r>
          </a:p>
        </p:txBody>
      </p:sp>
      <p:graphicFrame>
        <p:nvGraphicFramePr>
          <p:cNvPr id="3" name="Tabella 2">
            <a:extLst>
              <a:ext uri="{FF2B5EF4-FFF2-40B4-BE49-F238E27FC236}">
                <a16:creationId xmlns:a16="http://schemas.microsoft.com/office/drawing/2014/main" id="{6AC1BC1C-CC44-4CCE-8C63-1C3C51465E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9246552"/>
              </p:ext>
            </p:extLst>
          </p:nvPr>
        </p:nvGraphicFramePr>
        <p:xfrm>
          <a:off x="570523" y="815679"/>
          <a:ext cx="6670431" cy="5029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00923">
                  <a:extLst>
                    <a:ext uri="{9D8B030D-6E8A-4147-A177-3AD203B41FA5}">
                      <a16:colId xmlns:a16="http://schemas.microsoft.com/office/drawing/2014/main" val="4256053196"/>
                    </a:ext>
                  </a:extLst>
                </a:gridCol>
                <a:gridCol w="1903045">
                  <a:extLst>
                    <a:ext uri="{9D8B030D-6E8A-4147-A177-3AD203B41FA5}">
                      <a16:colId xmlns:a16="http://schemas.microsoft.com/office/drawing/2014/main" val="1567090858"/>
                    </a:ext>
                  </a:extLst>
                </a:gridCol>
                <a:gridCol w="2266463">
                  <a:extLst>
                    <a:ext uri="{9D8B030D-6E8A-4147-A177-3AD203B41FA5}">
                      <a16:colId xmlns:a16="http://schemas.microsoft.com/office/drawing/2014/main" val="3844457450"/>
                    </a:ext>
                  </a:extLst>
                </a:gridCol>
              </a:tblGrid>
              <a:tr h="805864">
                <a:tc>
                  <a:txBody>
                    <a:bodyPr/>
                    <a:lstStyle/>
                    <a:p>
                      <a:pPr algn="ctr"/>
                      <a:endParaRPr lang="it-IT" sz="1200" dirty="0"/>
                    </a:p>
                    <a:p>
                      <a:pPr algn="ctr"/>
                      <a:r>
                        <a:rPr lang="it-IT" sz="1200" dirty="0"/>
                        <a:t>Accesso documentale</a:t>
                      </a:r>
                    </a:p>
                    <a:p>
                      <a:pPr algn="ctr"/>
                      <a:r>
                        <a:rPr lang="it-IT" sz="1200" i="1" dirty="0"/>
                        <a:t>Legge n. 241/1990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sz="1200" dirty="0"/>
                    </a:p>
                    <a:p>
                      <a:pPr algn="ctr"/>
                      <a:r>
                        <a:rPr lang="it-IT" sz="1200" dirty="0"/>
                        <a:t>Accesso civico semplice</a:t>
                      </a:r>
                    </a:p>
                    <a:p>
                      <a:pPr algn="ctr"/>
                      <a:r>
                        <a:rPr lang="it-IT" sz="1200" i="1" dirty="0"/>
                        <a:t>D.lgs. n. 33/2013 </a:t>
                      </a:r>
                    </a:p>
                    <a:p>
                      <a:pPr algn="ctr"/>
                      <a:r>
                        <a:rPr lang="it-IT" sz="1200" i="1" dirty="0"/>
                        <a:t>art. 5 c.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Accesso generalizzato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2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D.lgs. n. 33/2013 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2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art. 5 c. 2</a:t>
                      </a:r>
                    </a:p>
                    <a:p>
                      <a:pPr algn="ctr"/>
                      <a:endParaRPr lang="it-IT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8234948"/>
                  </a:ext>
                </a:extLst>
              </a:tr>
              <a:tr h="2806130">
                <a:tc>
                  <a:txBody>
                    <a:bodyPr/>
                    <a:lstStyle/>
                    <a:p>
                      <a:r>
                        <a:rPr lang="it-IT" sz="1200" b="1" u="sng" dirty="0"/>
                        <a:t>DINIEGO</a:t>
                      </a:r>
                      <a:r>
                        <a:rPr lang="it-IT" sz="1200" b="1" dirty="0"/>
                        <a:t>: </a:t>
                      </a:r>
                    </a:p>
                    <a:p>
                      <a:r>
                        <a:rPr lang="it-IT" sz="1200" b="0" dirty="0"/>
                        <a:t>l’accesso documentale è </a:t>
                      </a:r>
                      <a:r>
                        <a:rPr lang="it-IT" sz="1200" b="0" u="sng" dirty="0"/>
                        <a:t>escluso</a:t>
                      </a:r>
                      <a:r>
                        <a:rPr lang="it-IT" sz="1200" b="0" dirty="0"/>
                        <a:t> con provvedimento motivato nei casi previsti dalla legge :</a:t>
                      </a:r>
                    </a:p>
                    <a:p>
                      <a:pPr marL="228600" indent="-228600">
                        <a:buAutoNum type="alphaLcParenR"/>
                      </a:pPr>
                      <a:r>
                        <a:rPr lang="it-IT" sz="1050" b="0" dirty="0"/>
                        <a:t>per i documenti coperti da segreto di stato e nei casi di segreto o di divieto di divulgazione espressamente previsti dalla legge;</a:t>
                      </a:r>
                    </a:p>
                    <a:p>
                      <a:pPr marL="228600" indent="-228600">
                        <a:buAutoNum type="alphaLcParenR"/>
                      </a:pPr>
                      <a:r>
                        <a:rPr lang="it-IT" sz="1050" b="0" dirty="0"/>
                        <a:t>nei procedimenti tributari;</a:t>
                      </a:r>
                    </a:p>
                    <a:p>
                      <a:pPr marL="228600" indent="-228600">
                        <a:buAutoNum type="alphaLcParenR"/>
                      </a:pPr>
                      <a:r>
                        <a:rPr lang="it-IT" sz="1050" b="0" dirty="0"/>
                        <a:t>nei confronti dell’attività della PA diretta all’emanazione di atti normativi, amministrativi generali, di pianificazione e di programmazione;</a:t>
                      </a:r>
                    </a:p>
                    <a:p>
                      <a:pPr marL="228600" indent="-228600">
                        <a:buAutoNum type="alphaLcParenR"/>
                      </a:pPr>
                      <a:r>
                        <a:rPr lang="it-IT" sz="1050" b="0" dirty="0"/>
                        <a:t>nei procedimenti selettivi nei confronti di documenti amministrativi contenenti informazioni di carattere psicoattitudinali relativi a terzi.</a:t>
                      </a:r>
                    </a:p>
                    <a:p>
                      <a:pPr marL="0" indent="0">
                        <a:buNone/>
                      </a:pPr>
                      <a:r>
                        <a:rPr lang="it-IT" sz="1050" b="0" dirty="0"/>
                        <a:t>Per altre possibili ipotesi di esclusione dell’accesso si rinvia a quanto indicato nel Regolamento del CREA.</a:t>
                      </a:r>
                    </a:p>
                    <a:p>
                      <a:pPr marL="0" indent="0">
                        <a:buNone/>
                      </a:pPr>
                      <a:endParaRPr lang="it-IT" sz="105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200" b="1" u="sng" dirty="0"/>
                        <a:t>DINIEGO: </a:t>
                      </a:r>
                    </a:p>
                    <a:p>
                      <a:pPr algn="l"/>
                      <a:r>
                        <a:rPr lang="it-IT" sz="1200" b="0" u="none" dirty="0"/>
                        <a:t>il RPCT nega con provvedimento motivato l’accesso in quanto attinente a documenti, dati  o informazioni non oggetto di pubblicazione obbligatoria.</a:t>
                      </a:r>
                      <a:endParaRPr lang="it-IT" sz="1200" b="0" u="none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b="1" dirty="0">
                          <a:latin typeface="+mn-lt"/>
                        </a:rPr>
                        <a:t>DINIEGO: </a:t>
                      </a:r>
                    </a:p>
                    <a:p>
                      <a:pPr marL="0" algn="l" defTabSz="457200" rtl="0" eaLnBrk="1" latinLnBrk="0" hangingPunct="1"/>
                      <a:r>
                        <a:rPr lang="it-IT" sz="12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L’accesso civico generalizzato è escluso (</a:t>
                      </a:r>
                      <a:r>
                        <a:rPr lang="it-IT" sz="1200" b="1" u="sng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eccezioni assolute</a:t>
                      </a:r>
                      <a:r>
                        <a:rPr lang="it-IT" sz="12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):</a:t>
                      </a:r>
                    </a:p>
                    <a:p>
                      <a:pPr marL="0" algn="l" defTabSz="457200" rtl="0" eaLnBrk="1" latinLnBrk="0" hangingPunct="1"/>
                      <a:endParaRPr lang="it-IT" sz="12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l" defTabSz="457200" rtl="0" eaLnBrk="1" latinLnBrk="0" hangingPunct="1"/>
                      <a:r>
                        <a:rPr lang="it-IT" sz="12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a)nei casi di segreto di Stato;</a:t>
                      </a:r>
                    </a:p>
                    <a:p>
                      <a:pPr marL="0" algn="l" defTabSz="457200" rtl="0" eaLnBrk="1" latinLnBrk="0" hangingPunct="1"/>
                      <a:r>
                        <a:rPr lang="it-IT" sz="12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b)negli altri casi di divieti di accesso o divulgazione previsti dalla legge, ivi compresi i casi in cui l'accesso è subordinato dalla disciplina vigente al rispetto di specifiche condizioni, modalità o limiti. </a:t>
                      </a:r>
                    </a:p>
                    <a:p>
                      <a:endParaRPr lang="it-IT" sz="12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it-IT" sz="12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1225011"/>
                  </a:ext>
                </a:extLst>
              </a:tr>
            </a:tbl>
          </a:graphicData>
        </a:graphic>
      </p:graphicFrame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BE1C9567-B167-49C4-9AEA-82C3C3D3D2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FA88A-AAD7-4FDC-A9D5-C781644E7036}" type="slidenum">
              <a:rPr lang="it-IT" smtClean="0"/>
              <a:t>13</a:t>
            </a:fld>
            <a:endParaRPr lang="it-IT"/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0A3F3C58-EAAB-44F7-BA5A-0450A669A1B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546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5726"/>
    </mc:Choice>
    <mc:Fallback>
      <p:transition spd="slow" advTm="1257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6E5B4F52-AB59-4972-BC4F-943CC82802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4308" y="261255"/>
            <a:ext cx="6293006" cy="309268"/>
          </a:xfrm>
        </p:spPr>
        <p:txBody>
          <a:bodyPr>
            <a:normAutofit fontScale="90000"/>
          </a:bodyPr>
          <a:lstStyle/>
          <a:p>
            <a:pPr algn="ctr"/>
            <a:r>
              <a:rPr lang="it-IT" sz="1800" b="1" dirty="0">
                <a:solidFill>
                  <a:schemeClr val="accent2">
                    <a:lumMod val="75000"/>
                  </a:schemeClr>
                </a:solidFill>
              </a:rPr>
              <a:t>CONCLUSIONE PROCEDIMENTO DI ACCESSO: DINIEGO-LIMITI</a:t>
            </a:r>
            <a:br>
              <a:rPr lang="it-IT" sz="1800" b="1" dirty="0">
                <a:solidFill>
                  <a:schemeClr val="tx1"/>
                </a:solidFill>
              </a:rPr>
            </a:br>
            <a:endParaRPr lang="it-IT" sz="1800" b="1" dirty="0">
              <a:solidFill>
                <a:schemeClr val="tx1"/>
              </a:solidFill>
            </a:endParaRPr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D9D6B315-7675-4FEB-B7A5-CC7D4974C0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dirty="0">
                <a:solidFill>
                  <a:srgbClr val="0070C0"/>
                </a:solidFill>
                <a:latin typeface="Trebuchet MS" panose="020B0603020202020204"/>
              </a:rPr>
              <a:t>Ufficio Vigilanza, Trasparenza e Anticorruzione</a:t>
            </a:r>
          </a:p>
        </p:txBody>
      </p:sp>
      <p:graphicFrame>
        <p:nvGraphicFramePr>
          <p:cNvPr id="3" name="Tabella 2">
            <a:extLst>
              <a:ext uri="{FF2B5EF4-FFF2-40B4-BE49-F238E27FC236}">
                <a16:creationId xmlns:a16="http://schemas.microsoft.com/office/drawing/2014/main" id="{6AC1BC1C-CC44-4CCE-8C63-1C3C51465E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1238888"/>
              </p:ext>
            </p:extLst>
          </p:nvPr>
        </p:nvGraphicFramePr>
        <p:xfrm>
          <a:off x="609599" y="750276"/>
          <a:ext cx="7299569" cy="51578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5601">
                  <a:extLst>
                    <a:ext uri="{9D8B030D-6E8A-4147-A177-3AD203B41FA5}">
                      <a16:colId xmlns:a16="http://schemas.microsoft.com/office/drawing/2014/main" val="4256053196"/>
                    </a:ext>
                  </a:extLst>
                </a:gridCol>
                <a:gridCol w="1742831">
                  <a:extLst>
                    <a:ext uri="{9D8B030D-6E8A-4147-A177-3AD203B41FA5}">
                      <a16:colId xmlns:a16="http://schemas.microsoft.com/office/drawing/2014/main" val="1567090858"/>
                    </a:ext>
                  </a:extLst>
                </a:gridCol>
                <a:gridCol w="3931137">
                  <a:extLst>
                    <a:ext uri="{9D8B030D-6E8A-4147-A177-3AD203B41FA5}">
                      <a16:colId xmlns:a16="http://schemas.microsoft.com/office/drawing/2014/main" val="3844457450"/>
                    </a:ext>
                  </a:extLst>
                </a:gridCol>
              </a:tblGrid>
              <a:tr h="971749">
                <a:tc>
                  <a:txBody>
                    <a:bodyPr/>
                    <a:lstStyle/>
                    <a:p>
                      <a:pPr algn="ctr"/>
                      <a:endParaRPr lang="it-IT" sz="1200" dirty="0"/>
                    </a:p>
                    <a:p>
                      <a:pPr algn="ctr"/>
                      <a:r>
                        <a:rPr lang="it-IT" sz="1200" dirty="0"/>
                        <a:t>Accesso documentale</a:t>
                      </a:r>
                    </a:p>
                    <a:p>
                      <a:pPr algn="ctr"/>
                      <a:r>
                        <a:rPr lang="it-IT" sz="1200" i="1" dirty="0"/>
                        <a:t>Legge n. 241/1990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sz="1200" dirty="0"/>
                    </a:p>
                    <a:p>
                      <a:pPr algn="ctr"/>
                      <a:r>
                        <a:rPr lang="it-IT" sz="1200" dirty="0"/>
                        <a:t>Accesso civico semplice</a:t>
                      </a:r>
                    </a:p>
                    <a:p>
                      <a:pPr algn="ctr"/>
                      <a:r>
                        <a:rPr lang="it-IT" sz="1200" i="1" dirty="0"/>
                        <a:t>D.lgs. n. 33/2013 art. 5 c.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Accesso generalizzato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2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D.lgs. n. 33/2013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2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art. 5 c. 2</a:t>
                      </a:r>
                    </a:p>
                    <a:p>
                      <a:pPr algn="ctr"/>
                      <a:endParaRPr lang="it-IT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8234948"/>
                  </a:ext>
                </a:extLst>
              </a:tr>
              <a:tr h="4152016">
                <a:tc>
                  <a:txBody>
                    <a:bodyPr/>
                    <a:lstStyle/>
                    <a:p>
                      <a:endParaRPr lang="it-IT" sz="12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it-IT" sz="1200" b="0" u="none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L’accesso  generalizzato può essere rifiutato se il diniego è necessario per evitare un pregiudizio concreto alla tutela di uno degli </a:t>
                      </a:r>
                      <a:r>
                        <a:rPr kumimoji="0" lang="it-IT" sz="12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interessi pubblici </a:t>
                      </a:r>
                      <a:r>
                        <a:rPr kumimoji="0" lang="it-IT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riguardanti </a:t>
                      </a:r>
                      <a:r>
                        <a:rPr kumimoji="0" lang="it-IT" sz="11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(art 5-bis c. 1) (</a:t>
                      </a:r>
                      <a:r>
                        <a:rPr kumimoji="0" lang="it-IT" sz="1100" b="1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eccezioni relative</a:t>
                      </a:r>
                      <a:r>
                        <a:rPr kumimoji="0" lang="it-IT" sz="11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): 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a) la sicurezza pubblica e l’ordine pubblico; 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b) la sicurezza nazionale; 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c) la difesa e le questioni militari; 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d) le relazioni internazionali; 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e) la politica e la stabilità finanziaria ed economica dello Stato;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f) la conduzione di indagini sui reati e il loro perseguimento; 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g) il regolare svolgimento di attività ispettive</a:t>
                      </a:r>
                      <a:r>
                        <a:rPr kumimoji="0" lang="it-IT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endParaRPr lang="it-IT" sz="12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it-IT" sz="12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L’accesso civico può, altresì, essere rifiutato se il diniego è necessario per evitare un pregiudizio concreto alla tutela di uno degli </a:t>
                      </a:r>
                      <a:r>
                        <a:rPr lang="it-IT" sz="1200" b="0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interessi privati </a:t>
                      </a:r>
                      <a:r>
                        <a:rPr lang="it-IT" sz="12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relativi a </a:t>
                      </a:r>
                      <a:r>
                        <a:rPr lang="it-IT" sz="11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(art. 5-bis c. 2) (</a:t>
                      </a:r>
                      <a:r>
                        <a:rPr lang="it-IT" sz="1100" b="1" i="0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eccezioni relative</a:t>
                      </a:r>
                      <a:r>
                        <a:rPr lang="it-IT" sz="11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): </a:t>
                      </a:r>
                    </a:p>
                    <a:p>
                      <a:r>
                        <a:rPr lang="it-IT" sz="10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a) la protezione dati personali, in conformità con la disciplina legislativa in materia;</a:t>
                      </a:r>
                    </a:p>
                    <a:p>
                      <a:r>
                        <a:rPr lang="it-IT" sz="10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b) la libertà e la segretezza della corrispondenza; </a:t>
                      </a:r>
                    </a:p>
                    <a:p>
                      <a:r>
                        <a:rPr lang="it-IT" sz="10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c) gli interessi economici e commerciali di persona fisica e giuridica compresi la proprietà intellettuale, il diritto d’autore e i segreti commerciali. </a:t>
                      </a:r>
                    </a:p>
                    <a:p>
                      <a:endParaRPr lang="it-IT" sz="1200" b="1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1225011"/>
                  </a:ext>
                </a:extLst>
              </a:tr>
            </a:tbl>
          </a:graphicData>
        </a:graphic>
      </p:graphicFrame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7316F592-15B1-4833-9D8C-5A4D30D61E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FA88A-AAD7-4FDC-A9D5-C781644E7036}" type="slidenum">
              <a:rPr lang="it-IT" smtClean="0"/>
              <a:t>14</a:t>
            </a:fld>
            <a:endParaRPr lang="it-IT"/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3E2A2A21-E7E8-48C0-95D9-0E93D059876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8241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6645"/>
    </mc:Choice>
    <mc:Fallback>
      <p:transition spd="slow" advTm="366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6E5B4F52-AB59-4972-BC4F-943CC82802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2957" y="261254"/>
            <a:ext cx="6769966" cy="504653"/>
          </a:xfrm>
        </p:spPr>
        <p:txBody>
          <a:bodyPr>
            <a:normAutofit fontScale="90000"/>
          </a:bodyPr>
          <a:lstStyle/>
          <a:p>
            <a:pPr algn="ctr"/>
            <a:r>
              <a:rPr lang="it-IT" sz="1800" b="1" dirty="0">
                <a:solidFill>
                  <a:schemeClr val="accent2">
                    <a:lumMod val="75000"/>
                  </a:schemeClr>
                </a:solidFill>
              </a:rPr>
              <a:t>CONCLUSIONE PROCEDIMENTO DI ACCESSO: DINIEGO-LIMITI</a:t>
            </a:r>
            <a:br>
              <a:rPr lang="it-IT" sz="1800" b="1" dirty="0">
                <a:solidFill>
                  <a:schemeClr val="tx1"/>
                </a:solidFill>
              </a:rPr>
            </a:br>
            <a:endParaRPr lang="it-IT" sz="1800" b="1" dirty="0">
              <a:solidFill>
                <a:schemeClr val="tx1"/>
              </a:solidFill>
            </a:endParaRPr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D9D6B315-7675-4FEB-B7A5-CC7D4974C0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dirty="0">
                <a:solidFill>
                  <a:srgbClr val="0070C0"/>
                </a:solidFill>
                <a:latin typeface="Trebuchet MS" panose="020B0603020202020204"/>
              </a:rPr>
              <a:t>Ufficio Vigilanza, Trasparenza e Anticorruzione</a:t>
            </a:r>
          </a:p>
        </p:txBody>
      </p:sp>
      <p:graphicFrame>
        <p:nvGraphicFramePr>
          <p:cNvPr id="3" name="Tabella 2">
            <a:extLst>
              <a:ext uri="{FF2B5EF4-FFF2-40B4-BE49-F238E27FC236}">
                <a16:creationId xmlns:a16="http://schemas.microsoft.com/office/drawing/2014/main" id="{6AC1BC1C-CC44-4CCE-8C63-1C3C51465E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0112371"/>
              </p:ext>
            </p:extLst>
          </p:nvPr>
        </p:nvGraphicFramePr>
        <p:xfrm>
          <a:off x="302957" y="1049318"/>
          <a:ext cx="7082581" cy="35539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11370">
                  <a:extLst>
                    <a:ext uri="{9D8B030D-6E8A-4147-A177-3AD203B41FA5}">
                      <a16:colId xmlns:a16="http://schemas.microsoft.com/office/drawing/2014/main" val="4256053196"/>
                    </a:ext>
                  </a:extLst>
                </a:gridCol>
                <a:gridCol w="1888302">
                  <a:extLst>
                    <a:ext uri="{9D8B030D-6E8A-4147-A177-3AD203B41FA5}">
                      <a16:colId xmlns:a16="http://schemas.microsoft.com/office/drawing/2014/main" val="1567090858"/>
                    </a:ext>
                  </a:extLst>
                </a:gridCol>
                <a:gridCol w="2682909">
                  <a:extLst>
                    <a:ext uri="{9D8B030D-6E8A-4147-A177-3AD203B41FA5}">
                      <a16:colId xmlns:a16="http://schemas.microsoft.com/office/drawing/2014/main" val="3844457450"/>
                    </a:ext>
                  </a:extLst>
                </a:gridCol>
              </a:tblGrid>
              <a:tr h="864106">
                <a:tc>
                  <a:txBody>
                    <a:bodyPr/>
                    <a:lstStyle/>
                    <a:p>
                      <a:pPr algn="ctr"/>
                      <a:endParaRPr lang="it-IT" sz="1200" dirty="0"/>
                    </a:p>
                    <a:p>
                      <a:pPr algn="ctr"/>
                      <a:r>
                        <a:rPr lang="it-IT" sz="1200" dirty="0"/>
                        <a:t>Accesso documentale</a:t>
                      </a:r>
                    </a:p>
                    <a:p>
                      <a:pPr algn="ctr"/>
                      <a:r>
                        <a:rPr lang="it-IT" sz="1200" i="1" dirty="0"/>
                        <a:t>Legge n. 241/1990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sz="1200" dirty="0"/>
                    </a:p>
                    <a:p>
                      <a:pPr algn="ctr"/>
                      <a:r>
                        <a:rPr lang="it-IT" sz="1200" dirty="0"/>
                        <a:t>Accesso civico semplice</a:t>
                      </a:r>
                    </a:p>
                    <a:p>
                      <a:pPr algn="ctr"/>
                      <a:r>
                        <a:rPr lang="it-IT" sz="1200" i="1" dirty="0"/>
                        <a:t>D.lgs. n. 33/2013 </a:t>
                      </a:r>
                    </a:p>
                    <a:p>
                      <a:pPr algn="ctr"/>
                      <a:r>
                        <a:rPr lang="it-IT" sz="1200" i="1" dirty="0"/>
                        <a:t>art. 5 c.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Accesso generalizzato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2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D.lgs. n. 33/2013 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2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art. 5 c. 2</a:t>
                      </a:r>
                    </a:p>
                    <a:p>
                      <a:pPr algn="ctr"/>
                      <a:endParaRPr lang="it-IT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8234948"/>
                  </a:ext>
                </a:extLst>
              </a:tr>
              <a:tr h="2548104">
                <a:tc>
                  <a:txBody>
                    <a:bodyPr/>
                    <a:lstStyle/>
                    <a:p>
                      <a:endParaRPr lang="it-IT" sz="12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it-IT" sz="1200" b="0" u="none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</a:t>
                      </a:r>
                      <a:r>
                        <a:rPr lang="it-IT" sz="11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limiti di cui ai commi 1 e 2 dell’art. 5-bis si applicano unicamente per il periodo nel quale la protezione è giustificata in relazione alla natura del dato; pertanto, l’accesso NON può essere negato ove, per la tutela dei predetti interessi, sia sufficiente far ricorso al potere di differimento.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 i limiti riguardano solo alcuni dati o alcune parti del documento, l’accesso deve essere consentito agli altri dati o alle altre parti.</a:t>
                      </a:r>
                    </a:p>
                    <a:p>
                      <a:endParaRPr lang="it-IT" sz="1200" b="1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1225011"/>
                  </a:ext>
                </a:extLst>
              </a:tr>
            </a:tbl>
          </a:graphicData>
        </a:graphic>
      </p:graphicFrame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0BB0EF5C-7E61-4CCD-9B2A-D1D7148A2A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FA88A-AAD7-4FDC-A9D5-C781644E7036}" type="slidenum">
              <a:rPr lang="it-IT" smtClean="0"/>
              <a:t>15</a:t>
            </a:fld>
            <a:endParaRPr lang="it-IT"/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4145A952-98C3-4FDD-97F0-89EF4A90DAC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92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2043"/>
    </mc:Choice>
    <mc:Fallback>
      <p:transition spd="slow" advTm="4204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5">
            <a:extLst>
              <a:ext uri="{FF2B5EF4-FFF2-40B4-BE49-F238E27FC236}">
                <a16:creationId xmlns:a16="http://schemas.microsoft.com/office/drawing/2014/main" id="{551B17EB-F68C-4F35-8BDE-5791E30E48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609600"/>
            <a:ext cx="7453514" cy="453292"/>
          </a:xfrm>
        </p:spPr>
        <p:txBody>
          <a:bodyPr>
            <a:noAutofit/>
          </a:bodyPr>
          <a:lstStyle/>
          <a:p>
            <a:pPr algn="ctr"/>
            <a:r>
              <a:rPr lang="it-IT" sz="1600" b="1" dirty="0">
                <a:solidFill>
                  <a:schemeClr val="accent2">
                    <a:lumMod val="75000"/>
                  </a:schemeClr>
                </a:solidFill>
              </a:rPr>
              <a:t>CONCLUSIONE PROCEDIMENTO DI ACCESSO: ACCOGLIMENTO</a:t>
            </a:r>
            <a:endParaRPr lang="it-IT" sz="1600"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D9D6B315-7675-4FEB-B7A5-CC7D4974C0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dirty="0">
                <a:solidFill>
                  <a:srgbClr val="0070C0"/>
                </a:solidFill>
                <a:latin typeface="Trebuchet MS" panose="020B0603020202020204"/>
              </a:rPr>
              <a:t>Ufficio Vigilanza, Trasparenza e Anticorruzione</a:t>
            </a: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C9E7F979-E72C-4012-BC10-2D3E9B1550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FA88A-AAD7-4FDC-A9D5-C781644E7036}" type="slidenum">
              <a:rPr lang="it-IT" smtClean="0"/>
              <a:t>16</a:t>
            </a:fld>
            <a:endParaRPr lang="it-IT"/>
          </a:p>
        </p:txBody>
      </p:sp>
      <p:graphicFrame>
        <p:nvGraphicFramePr>
          <p:cNvPr id="3" name="Tabella 2">
            <a:extLst>
              <a:ext uri="{FF2B5EF4-FFF2-40B4-BE49-F238E27FC236}">
                <a16:creationId xmlns:a16="http://schemas.microsoft.com/office/drawing/2014/main" id="{6AC1BC1C-CC44-4CCE-8C63-1C3C51465E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542880"/>
              </p:ext>
            </p:extLst>
          </p:nvPr>
        </p:nvGraphicFramePr>
        <p:xfrm>
          <a:off x="390080" y="1179803"/>
          <a:ext cx="7534721" cy="4861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9582">
                  <a:extLst>
                    <a:ext uri="{9D8B030D-6E8A-4147-A177-3AD203B41FA5}">
                      <a16:colId xmlns:a16="http://schemas.microsoft.com/office/drawing/2014/main" val="4256053196"/>
                    </a:ext>
                  </a:extLst>
                </a:gridCol>
                <a:gridCol w="2422769">
                  <a:extLst>
                    <a:ext uri="{9D8B030D-6E8A-4147-A177-3AD203B41FA5}">
                      <a16:colId xmlns:a16="http://schemas.microsoft.com/office/drawing/2014/main" val="1567090858"/>
                    </a:ext>
                  </a:extLst>
                </a:gridCol>
                <a:gridCol w="3032370">
                  <a:extLst>
                    <a:ext uri="{9D8B030D-6E8A-4147-A177-3AD203B41FA5}">
                      <a16:colId xmlns:a16="http://schemas.microsoft.com/office/drawing/2014/main" val="3844457450"/>
                    </a:ext>
                  </a:extLst>
                </a:gridCol>
              </a:tblGrid>
              <a:tr h="971452">
                <a:tc>
                  <a:txBody>
                    <a:bodyPr/>
                    <a:lstStyle/>
                    <a:p>
                      <a:pPr algn="ctr"/>
                      <a:endParaRPr lang="it-IT" sz="1200" dirty="0"/>
                    </a:p>
                    <a:p>
                      <a:pPr algn="ctr"/>
                      <a:r>
                        <a:rPr lang="it-IT" sz="1200" dirty="0"/>
                        <a:t>Accesso documentale</a:t>
                      </a:r>
                    </a:p>
                    <a:p>
                      <a:pPr algn="ctr"/>
                      <a:r>
                        <a:rPr lang="it-IT" sz="1200" i="1" dirty="0"/>
                        <a:t>Legge n. 241/1990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sz="1200" dirty="0"/>
                    </a:p>
                    <a:p>
                      <a:pPr algn="ctr"/>
                      <a:r>
                        <a:rPr lang="it-IT" sz="1200" dirty="0"/>
                        <a:t>Accesso civico semplice</a:t>
                      </a:r>
                    </a:p>
                    <a:p>
                      <a:pPr algn="ctr"/>
                      <a:r>
                        <a:rPr lang="it-IT" sz="1200" i="1" dirty="0"/>
                        <a:t>D.lgs. n. 33/2013</a:t>
                      </a:r>
                    </a:p>
                    <a:p>
                      <a:pPr algn="ctr"/>
                      <a:r>
                        <a:rPr lang="it-IT" sz="1200" i="1" dirty="0"/>
                        <a:t> art. 5 c.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Accesso generalizzato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2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D.lgs. n. 33/2013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2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art. 5 c. 2</a:t>
                      </a:r>
                    </a:p>
                    <a:p>
                      <a:pPr algn="ctr"/>
                      <a:endParaRPr lang="it-IT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8234948"/>
                  </a:ext>
                </a:extLst>
              </a:tr>
              <a:tr h="128956">
                <a:tc>
                  <a:txBody>
                    <a:bodyPr/>
                    <a:lstStyle/>
                    <a:p>
                      <a:r>
                        <a:rPr lang="it-IT" sz="1200" b="1" u="sng" dirty="0"/>
                        <a:t>ACCOGLIMENTO</a:t>
                      </a:r>
                      <a:r>
                        <a:rPr lang="it-IT" sz="1200" b="0" dirty="0"/>
                        <a:t>:</a:t>
                      </a:r>
                    </a:p>
                    <a:p>
                      <a:endParaRPr lang="it-IT" sz="1200" b="0" dirty="0"/>
                    </a:p>
                    <a:p>
                      <a:r>
                        <a:rPr lang="it-IT" sz="1000" b="0" dirty="0"/>
                        <a:t>L’accoglimento dell’istanza di accesso deve avvenire, entro 30 giorni, con </a:t>
                      </a:r>
                      <a:r>
                        <a:rPr lang="it-IT" sz="1000" b="1" i="0" u="sng" dirty="0"/>
                        <a:t>provvedimento motivato</a:t>
                      </a:r>
                      <a:r>
                        <a:rPr lang="it-IT" sz="1000" b="1" i="0" dirty="0"/>
                        <a:t> </a:t>
                      </a:r>
                      <a:r>
                        <a:rPr lang="it-IT" sz="1000" b="0" dirty="0"/>
                        <a:t>da trasmettere al richiedente secondo le modalità da lui scelte con la presentazione dell’istanza.</a:t>
                      </a:r>
                    </a:p>
                    <a:p>
                      <a:endParaRPr lang="it-IT" sz="1000" b="0" dirty="0"/>
                    </a:p>
                    <a:p>
                      <a:r>
                        <a:rPr lang="it-IT" sz="1000" b="0" dirty="0"/>
                        <a:t>L’accoglimento può essere parziale ove si renda necessario differire o escludere dall’accesso alcune parti del documento.</a:t>
                      </a:r>
                    </a:p>
                    <a:p>
                      <a:endParaRPr lang="it-IT" sz="1000" b="0" dirty="0"/>
                    </a:p>
                    <a:p>
                      <a:endParaRPr lang="it-IT" sz="1100" b="0" dirty="0"/>
                    </a:p>
                    <a:p>
                      <a:endParaRPr lang="it-IT" sz="1200" b="0" dirty="0"/>
                    </a:p>
                    <a:p>
                      <a:pPr marL="0" indent="0">
                        <a:buNone/>
                      </a:pPr>
                      <a:endParaRPr lang="it-IT" sz="1200" b="1" dirty="0"/>
                    </a:p>
                    <a:p>
                      <a:pPr marL="228600" indent="-228600">
                        <a:buAutoNum type="alphaLcParenR"/>
                      </a:pPr>
                      <a:endParaRPr lang="it-IT" sz="1200" b="1" dirty="0"/>
                    </a:p>
                    <a:p>
                      <a:endParaRPr lang="it-IT" sz="1200" b="1" dirty="0"/>
                    </a:p>
                    <a:p>
                      <a:endParaRPr lang="it-IT" sz="1200" b="1" dirty="0"/>
                    </a:p>
                    <a:p>
                      <a:endParaRPr lang="it-IT" sz="1200" b="1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200" b="1" u="sng" dirty="0">
                          <a:latin typeface="+mn-lt"/>
                        </a:rPr>
                        <a:t>ACCOGLIMENTO</a:t>
                      </a:r>
                      <a:r>
                        <a:rPr lang="it-IT" sz="1200" b="1" dirty="0">
                          <a:latin typeface="+mn-lt"/>
                        </a:rPr>
                        <a:t>: </a:t>
                      </a:r>
                      <a:r>
                        <a:rPr lang="it-IT" sz="1000" b="0" dirty="0">
                          <a:latin typeface="+mn-lt"/>
                        </a:rPr>
                        <a:t>il RPCT verificata la fondatezza dell’istanza :</a:t>
                      </a:r>
                    </a:p>
                    <a:p>
                      <a:pPr algn="l"/>
                      <a:endParaRPr lang="it-IT" sz="1000" b="0" dirty="0">
                        <a:latin typeface="+mn-lt"/>
                      </a:endParaRPr>
                    </a:p>
                    <a:p>
                      <a:pPr marL="228600" indent="-228600" algn="l">
                        <a:buAutoNum type="alphaLcParenR"/>
                      </a:pPr>
                      <a:r>
                        <a:rPr lang="it-IT" sz="1000" b="0" dirty="0">
                          <a:latin typeface="+mn-lt"/>
                        </a:rPr>
                        <a:t>qualora competente alla pubblicazione del documento, dato o informazione è il Dirigente dell’Ufficio o il Direttore del Centro  inoltra tempestivamente la richiesta al Dirigente/ Direttore del Centro. Il  Dirigente/Direttore provvederà immediatamente alla pubblicazione di quanto dovuto e contestualmente informa il RPCT dell’avvenuta pubblicazione indicando il link.</a:t>
                      </a:r>
                    </a:p>
                    <a:p>
                      <a:pPr marL="228600" indent="-228600" algn="l">
                        <a:buAutoNum type="alphaLcParenR"/>
                      </a:pPr>
                      <a:r>
                        <a:rPr lang="it-IT" sz="1000" b="0" dirty="0">
                          <a:latin typeface="+mn-lt"/>
                        </a:rPr>
                        <a:t>qualora competente a pubblicare il dato, documento sia il RPCT, i Dirigenti/Direttori dei Centri avranno cura di trasmettere  tempestivamente i dati/ documenti/informazioni al RPCT, che provvederà alla pubblicazione.</a:t>
                      </a:r>
                    </a:p>
                    <a:p>
                      <a:pPr marL="228600" indent="-228600" algn="l">
                        <a:buAutoNum type="alphaLcParenR"/>
                      </a:pPr>
                      <a:endParaRPr lang="it-IT" sz="1000" b="0" dirty="0">
                        <a:latin typeface="+mn-lt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b="1" u="sng" dirty="0">
                          <a:latin typeface="+mn-lt"/>
                        </a:rPr>
                        <a:t>ACCOGLIMENTO</a:t>
                      </a:r>
                      <a:r>
                        <a:rPr lang="it-IT" sz="1200" b="1" dirty="0">
                          <a:latin typeface="+mn-lt"/>
                        </a:rPr>
                        <a:t>: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200" b="1" dirty="0">
                        <a:latin typeface="+mn-lt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900" b="0" dirty="0">
                          <a:latin typeface="+mn-lt"/>
                        </a:rPr>
                        <a:t>Il RP </a:t>
                      </a:r>
                      <a:r>
                        <a:rPr lang="it-IT" sz="1000" b="0" dirty="0">
                          <a:latin typeface="+mn-lt"/>
                        </a:rPr>
                        <a:t>conclude il procedimento con </a:t>
                      </a:r>
                      <a:r>
                        <a:rPr lang="it-IT" sz="1000" b="0" u="sng" dirty="0">
                          <a:latin typeface="+mn-lt"/>
                        </a:rPr>
                        <a:t>provvedimento di accoglimento espresso e motivato.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000" b="0" u="sng" dirty="0">
                        <a:latin typeface="+mn-lt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00" b="0" u="none" dirty="0">
                          <a:latin typeface="+mn-lt"/>
                        </a:rPr>
                        <a:t>Il RP provvede alla </a:t>
                      </a:r>
                      <a:r>
                        <a:rPr lang="it-IT" sz="1000" b="0" u="sng" dirty="0">
                          <a:latin typeface="+mn-lt"/>
                        </a:rPr>
                        <a:t>comunicazione </a:t>
                      </a:r>
                      <a:r>
                        <a:rPr lang="it-IT" sz="1000" b="0" u="none" dirty="0">
                          <a:latin typeface="+mn-lt"/>
                        </a:rPr>
                        <a:t>dell’accoglimento e alla trasmissione al </a:t>
                      </a:r>
                      <a:r>
                        <a:rPr lang="it-IT" sz="1000" b="0" u="sng" dirty="0">
                          <a:latin typeface="+mn-lt"/>
                        </a:rPr>
                        <a:t>richiedente </a:t>
                      </a:r>
                      <a:r>
                        <a:rPr lang="it-IT" sz="1000" b="0" u="none" dirty="0">
                          <a:latin typeface="+mn-lt"/>
                        </a:rPr>
                        <a:t>dei dati, delle informazioni  e dei documenti richiesti. Contestualmente il RP comunica ai </a:t>
                      </a:r>
                      <a:r>
                        <a:rPr lang="it-IT" sz="1000" b="0" u="sng" dirty="0">
                          <a:latin typeface="+mn-lt"/>
                        </a:rPr>
                        <a:t>controinteressati </a:t>
                      </a:r>
                      <a:r>
                        <a:rPr lang="it-IT" sz="1000" b="0" u="none" dirty="0">
                          <a:latin typeface="+mn-lt"/>
                        </a:rPr>
                        <a:t>l’accoglimento dell’accesso.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000" b="0" u="none" dirty="0">
                        <a:latin typeface="+mn-lt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00" b="0" dirty="0">
                          <a:latin typeface="+mn-lt"/>
                        </a:rPr>
                        <a:t>Qualora il controinteressato presenti opposizione e l’Amministrazione ritenga comunque di accogliere la richiesta di accesso, ne dà avviso al controinteressato medesimo e provvede a trasmettere al richiedente i dati e/o i documenti richiesti, decorsi almeno 15 gg dalla ricezione della comunicazione da parte del controinteressato</a:t>
                      </a:r>
                      <a:r>
                        <a:rPr lang="it-IT" sz="900" b="0" dirty="0">
                          <a:latin typeface="+mn-lt"/>
                        </a:rPr>
                        <a:t>.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1225011"/>
                  </a:ext>
                </a:extLst>
              </a:tr>
            </a:tbl>
          </a:graphicData>
        </a:graphic>
      </p:graphicFrame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569B07ED-986E-45B7-8CB8-5C9611C534B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1737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0549"/>
    </mc:Choice>
    <mc:Fallback>
      <p:transition spd="slow" advTm="16054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D9D6B315-7675-4FEB-B7A5-CC7D4974C0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dirty="0">
                <a:solidFill>
                  <a:srgbClr val="0070C0"/>
                </a:solidFill>
                <a:latin typeface="Trebuchet MS" panose="020B0603020202020204"/>
              </a:rPr>
              <a:t>Ufficio Vigilanza, Trasparenza e Anticorruzione</a:t>
            </a:r>
          </a:p>
        </p:txBody>
      </p:sp>
      <p:graphicFrame>
        <p:nvGraphicFramePr>
          <p:cNvPr id="3" name="Tabella 2">
            <a:extLst>
              <a:ext uri="{FF2B5EF4-FFF2-40B4-BE49-F238E27FC236}">
                <a16:creationId xmlns:a16="http://schemas.microsoft.com/office/drawing/2014/main" id="{6AC1BC1C-CC44-4CCE-8C63-1C3C51465E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6344399"/>
              </p:ext>
            </p:extLst>
          </p:nvPr>
        </p:nvGraphicFramePr>
        <p:xfrm>
          <a:off x="421341" y="1059961"/>
          <a:ext cx="7641772" cy="3901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53344">
                  <a:extLst>
                    <a:ext uri="{9D8B030D-6E8A-4147-A177-3AD203B41FA5}">
                      <a16:colId xmlns:a16="http://schemas.microsoft.com/office/drawing/2014/main" val="4256053196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1567090858"/>
                    </a:ext>
                  </a:extLst>
                </a:gridCol>
                <a:gridCol w="2797628">
                  <a:extLst>
                    <a:ext uri="{9D8B030D-6E8A-4147-A177-3AD203B41FA5}">
                      <a16:colId xmlns:a16="http://schemas.microsoft.com/office/drawing/2014/main" val="3844457450"/>
                    </a:ext>
                  </a:extLst>
                </a:gridCol>
              </a:tblGrid>
              <a:tr h="501691">
                <a:tc>
                  <a:txBody>
                    <a:bodyPr/>
                    <a:lstStyle/>
                    <a:p>
                      <a:pPr algn="ctr"/>
                      <a:endParaRPr lang="it-IT" sz="1200" dirty="0"/>
                    </a:p>
                    <a:p>
                      <a:pPr algn="ctr"/>
                      <a:r>
                        <a:rPr lang="it-IT" sz="1200" dirty="0"/>
                        <a:t>Accesso documentale</a:t>
                      </a:r>
                    </a:p>
                    <a:p>
                      <a:pPr algn="ctr"/>
                      <a:r>
                        <a:rPr lang="it-IT" sz="1200" i="1" dirty="0"/>
                        <a:t>Legge n. 241/1990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sz="1200" dirty="0"/>
                    </a:p>
                    <a:p>
                      <a:pPr algn="ctr"/>
                      <a:r>
                        <a:rPr lang="it-IT" sz="1200" dirty="0"/>
                        <a:t>Accesso civico semplice</a:t>
                      </a:r>
                    </a:p>
                    <a:p>
                      <a:pPr algn="ctr"/>
                      <a:r>
                        <a:rPr lang="it-IT" sz="1200" i="1" dirty="0"/>
                        <a:t>D.lgs. n. 33/2013</a:t>
                      </a:r>
                    </a:p>
                    <a:p>
                      <a:pPr algn="ctr"/>
                      <a:r>
                        <a:rPr lang="it-IT" sz="1200" i="1" dirty="0"/>
                        <a:t> art. 5 c.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Accesso generalizzato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2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D.lgs. n. 33/2013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2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art. 5 c. 2</a:t>
                      </a:r>
                    </a:p>
                    <a:p>
                      <a:pPr algn="ctr"/>
                      <a:endParaRPr lang="it-IT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8234948"/>
                  </a:ext>
                </a:extLst>
              </a:tr>
              <a:tr h="2865707">
                <a:tc>
                  <a:txBody>
                    <a:bodyPr/>
                    <a:lstStyle/>
                    <a:p>
                      <a:endParaRPr lang="it-IT" sz="1100" b="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it-IT" sz="1000" b="0" dirty="0">
                          <a:solidFill>
                            <a:schemeClr val="tx1"/>
                          </a:solidFill>
                        </a:rPr>
                        <a:t>L’atto di accoglimento deve contenere:</a:t>
                      </a:r>
                    </a:p>
                    <a:p>
                      <a:endParaRPr lang="it-IT" sz="1000" b="0" dirty="0">
                        <a:solidFill>
                          <a:schemeClr val="tx1"/>
                        </a:solidFill>
                      </a:endParaRPr>
                    </a:p>
                    <a:p>
                      <a:pPr marL="228600" indent="-228600">
                        <a:buAutoNum type="alphaLcParenR"/>
                      </a:pPr>
                      <a:r>
                        <a:rPr lang="it-IT" sz="1000" b="0" dirty="0">
                          <a:solidFill>
                            <a:schemeClr val="tx1"/>
                          </a:solidFill>
                        </a:rPr>
                        <a:t>l’Ufficio presso il quale visionare il documento e/o estrarre copia e il RP;</a:t>
                      </a:r>
                    </a:p>
                    <a:p>
                      <a:pPr marL="228600" indent="-228600">
                        <a:buAutoNum type="alphaLcParenR"/>
                      </a:pPr>
                      <a:r>
                        <a:rPr lang="it-IT" sz="1000" b="0" dirty="0">
                          <a:solidFill>
                            <a:schemeClr val="tx1"/>
                          </a:solidFill>
                        </a:rPr>
                        <a:t>orario e sede apertura al pubblico dell’Ufficio;</a:t>
                      </a:r>
                    </a:p>
                    <a:p>
                      <a:pPr marL="228600" indent="-228600">
                        <a:buAutoNum type="alphaLcParenR"/>
                      </a:pPr>
                      <a:r>
                        <a:rPr lang="it-IT" sz="1000" b="0" dirty="0">
                          <a:solidFill>
                            <a:schemeClr val="tx1"/>
                          </a:solidFill>
                        </a:rPr>
                        <a:t>il termine, non inferiore a 15 giorni, decorrente dalla ricezione dell’atto di accoglimento da parte del richiedente.</a:t>
                      </a:r>
                    </a:p>
                    <a:p>
                      <a:pPr marL="228600" indent="-228600">
                        <a:buAutoNum type="alphaLcParenR"/>
                      </a:pPr>
                      <a:endParaRPr lang="it-IT" sz="1000" b="1" dirty="0">
                        <a:solidFill>
                          <a:schemeClr val="tx1"/>
                        </a:solidFill>
                      </a:endParaRPr>
                    </a:p>
                    <a:p>
                      <a:pPr marL="228600" indent="-228600">
                        <a:buAutoNum type="alphaLcParenR"/>
                      </a:pPr>
                      <a:endParaRPr lang="it-IT" sz="1100" b="1" dirty="0">
                        <a:solidFill>
                          <a:schemeClr val="tx1"/>
                        </a:solidFill>
                      </a:endParaRPr>
                    </a:p>
                    <a:p>
                      <a:endParaRPr lang="it-IT" sz="1100" b="1" dirty="0">
                        <a:solidFill>
                          <a:schemeClr val="tx1"/>
                        </a:solidFill>
                      </a:endParaRPr>
                    </a:p>
                    <a:p>
                      <a:endParaRPr lang="it-IT" sz="11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it-IT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marL="0" indent="0" algn="l">
                        <a:buNone/>
                      </a:pPr>
                      <a:r>
                        <a:rPr lang="it-IT" sz="1000" b="0" dirty="0">
                          <a:solidFill>
                            <a:schemeClr val="tx1"/>
                          </a:solidFill>
                          <a:latin typeface="+mn-lt"/>
                        </a:rPr>
                        <a:t>Il procedimento si conclude sempre con un provvedimento espresso e motivato. Il RPCT comunica al richiedente l’esito dell’accesso indicando il link che individua il documento/dato pubblicato.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1225011"/>
                  </a:ext>
                </a:extLst>
              </a:tr>
            </a:tbl>
          </a:graphicData>
        </a:graphic>
      </p:graphicFrame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C9E7F979-E72C-4012-BC10-2D3E9B1550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FA88A-AAD7-4FDC-A9D5-C781644E7036}" type="slidenum">
              <a:rPr lang="it-IT" smtClean="0"/>
              <a:t>17</a:t>
            </a:fld>
            <a:endParaRPr lang="it-IT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CB28E1F0-D867-4751-9C94-862595FD5FA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5599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6753"/>
    </mc:Choice>
    <mc:Fallback>
      <p:transition spd="slow" advTm="6675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6E5B4F52-AB59-4972-BC4F-943CC82802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1613" y="290737"/>
            <a:ext cx="7318789" cy="160775"/>
          </a:xfrm>
        </p:spPr>
        <p:txBody>
          <a:bodyPr>
            <a:normAutofit fontScale="90000"/>
          </a:bodyPr>
          <a:lstStyle/>
          <a:p>
            <a:pPr algn="ctr"/>
            <a:r>
              <a:rPr lang="it-IT" sz="1800" b="1" dirty="0">
                <a:solidFill>
                  <a:schemeClr val="tx1"/>
                </a:solidFill>
              </a:rPr>
              <a:t>COSTI RIPRODUZIONE PER RILASCIO COPIE E DIRITTTI DI RICERCA</a:t>
            </a:r>
            <a:br>
              <a:rPr lang="it-IT" sz="1800" b="1" dirty="0">
                <a:solidFill>
                  <a:schemeClr val="tx1"/>
                </a:solidFill>
              </a:rPr>
            </a:br>
            <a:endParaRPr lang="it-IT" sz="1800" b="1" dirty="0">
              <a:solidFill>
                <a:schemeClr val="tx1"/>
              </a:solidFill>
            </a:endParaRPr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D9D6B315-7675-4FEB-B7A5-CC7D4974C0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dirty="0">
                <a:solidFill>
                  <a:srgbClr val="0070C0"/>
                </a:solidFill>
                <a:latin typeface="Trebuchet MS" panose="020B0603020202020204"/>
              </a:rPr>
              <a:t>Ufficio Vigilanza, Trasparenza e Anticorruzione</a:t>
            </a:r>
          </a:p>
        </p:txBody>
      </p:sp>
      <p:graphicFrame>
        <p:nvGraphicFramePr>
          <p:cNvPr id="3" name="Tabella 2">
            <a:extLst>
              <a:ext uri="{FF2B5EF4-FFF2-40B4-BE49-F238E27FC236}">
                <a16:creationId xmlns:a16="http://schemas.microsoft.com/office/drawing/2014/main" id="{6AC1BC1C-CC44-4CCE-8C63-1C3C51465E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718516"/>
              </p:ext>
            </p:extLst>
          </p:nvPr>
        </p:nvGraphicFramePr>
        <p:xfrm>
          <a:off x="609599" y="786268"/>
          <a:ext cx="6735746" cy="5303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07430">
                  <a:extLst>
                    <a:ext uri="{9D8B030D-6E8A-4147-A177-3AD203B41FA5}">
                      <a16:colId xmlns:a16="http://schemas.microsoft.com/office/drawing/2014/main" val="4256053196"/>
                    </a:ext>
                  </a:extLst>
                </a:gridCol>
                <a:gridCol w="1728316">
                  <a:extLst>
                    <a:ext uri="{9D8B030D-6E8A-4147-A177-3AD203B41FA5}">
                      <a16:colId xmlns:a16="http://schemas.microsoft.com/office/drawing/2014/main" val="1567090858"/>
                    </a:ext>
                  </a:extLst>
                </a:gridCol>
              </a:tblGrid>
              <a:tr h="675325">
                <a:tc>
                  <a:txBody>
                    <a:bodyPr/>
                    <a:lstStyle/>
                    <a:p>
                      <a:pPr algn="ctr"/>
                      <a:endParaRPr lang="it-IT" sz="1200" dirty="0"/>
                    </a:p>
                    <a:p>
                      <a:pPr algn="ctr"/>
                      <a:r>
                        <a:rPr lang="it-IT" sz="1200" dirty="0"/>
                        <a:t>Accesso documentale </a:t>
                      </a:r>
                      <a:r>
                        <a:rPr lang="it-IT" sz="1200" i="1" dirty="0"/>
                        <a:t>Legge n. 241/1990 </a:t>
                      </a:r>
                    </a:p>
                    <a:p>
                      <a:pPr algn="ctr"/>
                      <a:r>
                        <a:rPr lang="it-IT" sz="1200" i="1" dirty="0"/>
                        <a:t>e accesso generalizzato </a:t>
                      </a:r>
                      <a:r>
                        <a:rPr kumimoji="0" lang="it-IT" sz="12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D.lgs. n. 33/2013 art. 5 c. 2</a:t>
                      </a:r>
                    </a:p>
                    <a:p>
                      <a:pPr algn="ctr"/>
                      <a:endParaRPr lang="it-IT" sz="12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sz="1200" dirty="0"/>
                    </a:p>
                    <a:p>
                      <a:pPr algn="ctr"/>
                      <a:r>
                        <a:rPr lang="it-IT" sz="1200" dirty="0"/>
                        <a:t>Accesso civico semplice</a:t>
                      </a:r>
                    </a:p>
                    <a:p>
                      <a:pPr algn="ctr"/>
                      <a:r>
                        <a:rPr lang="it-IT" sz="1200" i="1" dirty="0"/>
                        <a:t>D.lgs. n. 33/2013 art. 5 c. 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8234948"/>
                  </a:ext>
                </a:extLst>
              </a:tr>
              <a:tr h="3856171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it-IT" sz="1100" b="0" dirty="0"/>
                        <a:t>L’esame dei documenti è sempre gratuito.</a:t>
                      </a:r>
                    </a:p>
                    <a:p>
                      <a:pPr marL="0" indent="0">
                        <a:buNone/>
                      </a:pPr>
                      <a:endParaRPr lang="it-IT" sz="1200" b="1" dirty="0"/>
                    </a:p>
                    <a:p>
                      <a:r>
                        <a:rPr lang="it-IT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L'estrazione di copie in formato cartaceo di atti e documenti è sottoposta a rimborso nella misura di </a:t>
                      </a:r>
                      <a:r>
                        <a:rPr lang="it-IT" sz="11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Euro 0,25 a pagina per riproduzioni fotostatiche formato A4 e nella misura di Euro 0,50 a pagina per riproduzioni fotostatiche formato A3. </a:t>
                      </a:r>
                    </a:p>
                    <a:p>
                      <a:r>
                        <a:rPr lang="it-IT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Per gli importi inferiori ad Euro 0,50 nessun rimborso. Ai fini dell'esenzione del rimborso, non è consentito frazionare la richiesta di copie relative agli stessi documenti da parte del medesimo soggetto. Anche nel caso di scansione di documenti cartacei i costi sono come sopra evidenziati.</a:t>
                      </a:r>
                    </a:p>
                    <a:p>
                      <a:endParaRPr lang="it-IT" sz="11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it-IT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Il costo della spedizione dei documenti in formato cartaceo o trasferiti su supporto di memorizzazione è a totale carico del richiedente. Il richiedente provvederà al pagamento in contrassegno delle spese di spedizione. </a:t>
                      </a:r>
                    </a:p>
                    <a:p>
                      <a:r>
                        <a:rPr lang="it-IT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All’eventuale bollo  provvede direttamente il richiedente, fornendo la marca da bollo all'Ufficio competente al rilascio. Resta salvo il diverso regime fiscale previsto da speciali disposizioni di legge. </a:t>
                      </a:r>
                    </a:p>
                    <a:p>
                      <a:r>
                        <a:rPr lang="it-IT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 somme devono essere corrisposte: </a:t>
                      </a:r>
                    </a:p>
                    <a:p>
                      <a:pPr marL="228600" indent="-228600">
                        <a:buAutoNum type="alphaLcParenR"/>
                      </a:pPr>
                      <a:r>
                        <a:rPr lang="it-IT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mediante versamento sul c/c bancario intestato al </a:t>
                      </a:r>
                      <a:r>
                        <a:rPr lang="it-IT" sz="110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CREA Consiglio per la Ricerca in Agricoltura e l’analisi dell’economia agraria” -  C/Corrente ordinario: n° 218660 / IBAN: IT19S0100503382000000218660 - Indirizzo SWIFT BIC: BNL I </a:t>
                      </a:r>
                      <a:r>
                        <a:rPr lang="it-IT" sz="1100" i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</a:t>
                      </a:r>
                      <a:r>
                        <a:rPr lang="it-IT" sz="110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TR con causale: Diritto di ricerca e/o rimborso per spese di riproduzione per accesso documentale/generalizzato</a:t>
                      </a:r>
                      <a:r>
                        <a:rPr lang="it-IT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 </a:t>
                      </a:r>
                    </a:p>
                    <a:p>
                      <a:pPr marL="228600" indent="-228600">
                        <a:buAutoNum type="alphaLcParenR"/>
                      </a:pPr>
                      <a:r>
                        <a:rPr lang="it-IT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Mediante altra forma di pagamento eventualmente indicata sul sito istituzionale.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b="0" u="none" dirty="0">
                          <a:latin typeface="+mn-lt"/>
                        </a:rPr>
                        <a:t>Accesso civico semplice è </a:t>
                      </a:r>
                      <a:r>
                        <a:rPr lang="it-IT" sz="1100" b="0" u="sng" dirty="0">
                          <a:latin typeface="+mn-lt"/>
                        </a:rPr>
                        <a:t>sempre a titolo gratuito</a:t>
                      </a:r>
                      <a:r>
                        <a:rPr lang="it-IT" sz="1100" b="0" u="none" dirty="0">
                          <a:latin typeface="+mn-lt"/>
                        </a:rPr>
                        <a:t>.</a:t>
                      </a:r>
                    </a:p>
                    <a:p>
                      <a:pPr algn="ctr"/>
                      <a:r>
                        <a:rPr lang="it-IT" sz="1100" b="0" u="none" dirty="0">
                          <a:latin typeface="+mn-lt"/>
                        </a:rPr>
                        <a:t>Non è previsto il rilascio di documentazione al richiedente</a:t>
                      </a:r>
                      <a:r>
                        <a:rPr lang="it-IT" sz="1200" b="1" u="none" dirty="0">
                          <a:latin typeface="+mn-lt"/>
                        </a:rPr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1225011"/>
                  </a:ext>
                </a:extLst>
              </a:tr>
            </a:tbl>
          </a:graphicData>
        </a:graphic>
      </p:graphicFrame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A2FDCFB9-B6F0-4633-96F2-9EA15DB8F8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FA88A-AAD7-4FDC-A9D5-C781644E7036}" type="slidenum">
              <a:rPr lang="it-IT" smtClean="0"/>
              <a:t>18</a:t>
            </a:fld>
            <a:endParaRPr lang="it-IT"/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A44762E9-674F-4DB5-BF04-2D5FCB0831B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5043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9047"/>
    </mc:Choice>
    <mc:Fallback>
      <p:transition spd="slow" advTm="1690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6E5B4F52-AB59-4972-BC4F-943CC82802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7006" y="451512"/>
            <a:ext cx="6817807" cy="392550"/>
          </a:xfrm>
        </p:spPr>
        <p:txBody>
          <a:bodyPr>
            <a:normAutofit fontScale="90000"/>
          </a:bodyPr>
          <a:lstStyle/>
          <a:p>
            <a:pPr algn="ctr"/>
            <a:r>
              <a:rPr lang="it-IT" sz="1800" b="1" dirty="0">
                <a:solidFill>
                  <a:schemeClr val="accent2">
                    <a:lumMod val="75000"/>
                  </a:schemeClr>
                </a:solidFill>
              </a:rPr>
              <a:t>TUTELA DEL RICHIEDENTE L’ACCESSO</a:t>
            </a:r>
            <a:br>
              <a:rPr lang="it-IT" sz="1800" b="1" dirty="0">
                <a:solidFill>
                  <a:schemeClr val="tx1"/>
                </a:solidFill>
              </a:rPr>
            </a:br>
            <a:endParaRPr lang="it-IT" sz="1800" b="1" dirty="0">
              <a:solidFill>
                <a:schemeClr val="tx1"/>
              </a:solidFill>
            </a:endParaRPr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D9D6B315-7675-4FEB-B7A5-CC7D4974C0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dirty="0">
                <a:solidFill>
                  <a:srgbClr val="0070C0"/>
                </a:solidFill>
                <a:latin typeface="Trebuchet MS" panose="020B0603020202020204"/>
              </a:rPr>
              <a:t>Ufficio Vigilanza, Trasparenza e Anticorruzione</a:t>
            </a:r>
          </a:p>
        </p:txBody>
      </p:sp>
      <p:graphicFrame>
        <p:nvGraphicFramePr>
          <p:cNvPr id="3" name="Tabella 2">
            <a:extLst>
              <a:ext uri="{FF2B5EF4-FFF2-40B4-BE49-F238E27FC236}">
                <a16:creationId xmlns:a16="http://schemas.microsoft.com/office/drawing/2014/main" id="{6AC1BC1C-CC44-4CCE-8C63-1C3C51465E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5014568"/>
              </p:ext>
            </p:extLst>
          </p:nvPr>
        </p:nvGraphicFramePr>
        <p:xfrm>
          <a:off x="510792" y="1156677"/>
          <a:ext cx="6890378" cy="43118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9885">
                  <a:extLst>
                    <a:ext uri="{9D8B030D-6E8A-4147-A177-3AD203B41FA5}">
                      <a16:colId xmlns:a16="http://schemas.microsoft.com/office/drawing/2014/main" val="4256053196"/>
                    </a:ext>
                  </a:extLst>
                </a:gridCol>
                <a:gridCol w="2125785">
                  <a:extLst>
                    <a:ext uri="{9D8B030D-6E8A-4147-A177-3AD203B41FA5}">
                      <a16:colId xmlns:a16="http://schemas.microsoft.com/office/drawing/2014/main" val="1567090858"/>
                    </a:ext>
                  </a:extLst>
                </a:gridCol>
                <a:gridCol w="2594708">
                  <a:extLst>
                    <a:ext uri="{9D8B030D-6E8A-4147-A177-3AD203B41FA5}">
                      <a16:colId xmlns:a16="http://schemas.microsoft.com/office/drawing/2014/main" val="3844457450"/>
                    </a:ext>
                  </a:extLst>
                </a:gridCol>
              </a:tblGrid>
              <a:tr h="849077">
                <a:tc>
                  <a:txBody>
                    <a:bodyPr/>
                    <a:lstStyle/>
                    <a:p>
                      <a:pPr algn="ctr"/>
                      <a:endParaRPr lang="it-IT" sz="1200" dirty="0"/>
                    </a:p>
                    <a:p>
                      <a:pPr algn="ctr"/>
                      <a:r>
                        <a:rPr lang="it-IT" sz="1200" dirty="0"/>
                        <a:t>Accesso documentale</a:t>
                      </a:r>
                    </a:p>
                    <a:p>
                      <a:pPr algn="ctr"/>
                      <a:r>
                        <a:rPr lang="it-IT" sz="1200" i="1" dirty="0"/>
                        <a:t>Legge n. 241/1990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sz="1200" dirty="0"/>
                    </a:p>
                    <a:p>
                      <a:pPr algn="ctr"/>
                      <a:r>
                        <a:rPr lang="it-IT" sz="1200" dirty="0"/>
                        <a:t>Accesso civico semplice</a:t>
                      </a:r>
                    </a:p>
                    <a:p>
                      <a:pPr algn="ctr"/>
                      <a:r>
                        <a:rPr lang="it-IT" sz="1200" i="1" dirty="0"/>
                        <a:t>D.lgs. n. 33/2013 </a:t>
                      </a:r>
                    </a:p>
                    <a:p>
                      <a:pPr algn="ctr"/>
                      <a:r>
                        <a:rPr lang="it-IT" sz="1200" i="1" dirty="0"/>
                        <a:t>art. 5 c.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Accesso generalizzato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2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D.lgs. n. 33/2013 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2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art. 5 c. 2</a:t>
                      </a:r>
                    </a:p>
                    <a:p>
                      <a:pPr algn="ctr"/>
                      <a:endParaRPr lang="it-IT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8234948"/>
                  </a:ext>
                </a:extLst>
              </a:tr>
              <a:tr h="3306018">
                <a:tc>
                  <a:txBody>
                    <a:bodyPr/>
                    <a:lstStyle/>
                    <a:p>
                      <a:endParaRPr lang="it-IT" sz="11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>
                        <a:buNone/>
                      </a:pPr>
                      <a:r>
                        <a:rPr lang="it-IT" sz="1100" b="1" dirty="0"/>
                        <a:t>In caso di diniego o differimento dell’accesso l’istante può presentare ricorso al TAR entro 30 giorni dalla conoscenza della decisione impugnata o dalla formazione del silenzio rigetto.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it-IT" sz="1100" b="0" u="none" dirty="0">
                        <a:latin typeface="+mn-lt"/>
                      </a:endParaRPr>
                    </a:p>
                    <a:p>
                      <a:pPr algn="l"/>
                      <a:r>
                        <a:rPr lang="it-IT" sz="1100" b="1" u="none" dirty="0">
                          <a:latin typeface="+mn-lt"/>
                        </a:rPr>
                        <a:t>In caso di ritardo o mancata risposta o diniego da parte del RPCT, il richiedente può ricorrere al titolare del potere sostitutivo (DG dell’Ente) che conclude il procedimento.</a:t>
                      </a:r>
                    </a:p>
                    <a:p>
                      <a:pPr algn="l"/>
                      <a:endParaRPr lang="it-IT" sz="1100" b="1" u="none" dirty="0">
                        <a:latin typeface="+mn-lt"/>
                      </a:endParaRPr>
                    </a:p>
                    <a:p>
                      <a:pPr algn="l"/>
                      <a:r>
                        <a:rPr lang="it-IT" sz="1100" b="1" u="none" dirty="0">
                          <a:latin typeface="+mn-lt"/>
                        </a:rPr>
                        <a:t>E’ ammesso il ricorso al TAR avverso la decisione dell’Amministrazione.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100" b="1" dirty="0">
                        <a:latin typeface="+mn-lt"/>
                      </a:endParaRPr>
                    </a:p>
                    <a:p>
                      <a:r>
                        <a:rPr lang="it-IT" sz="1100" b="1" dirty="0">
                          <a:latin typeface="+mn-lt"/>
                        </a:rPr>
                        <a:t>In caso di diniego, totale o parziale, o di mancata risposta entro il termine di legge il </a:t>
                      </a:r>
                      <a:r>
                        <a:rPr lang="it-IT" sz="1100" b="1" u="sng" dirty="0">
                          <a:latin typeface="+mn-lt"/>
                        </a:rPr>
                        <a:t>richiedente</a:t>
                      </a:r>
                      <a:r>
                        <a:rPr lang="it-IT" sz="1100" b="1" dirty="0">
                          <a:latin typeface="+mn-lt"/>
                        </a:rPr>
                        <a:t> può presentare istanza di RIESAME al RPCT che decide entro 20 giorni con provvedimento motivato.</a:t>
                      </a:r>
                    </a:p>
                    <a:p>
                      <a:endParaRPr lang="it-IT" sz="1100" b="1" dirty="0">
                        <a:latin typeface="+mn-lt"/>
                      </a:endParaRPr>
                    </a:p>
                    <a:p>
                      <a:r>
                        <a:rPr lang="it-IT" sz="1100" b="1" dirty="0">
                          <a:latin typeface="+mn-lt"/>
                        </a:rPr>
                        <a:t>I </a:t>
                      </a:r>
                      <a:r>
                        <a:rPr lang="it-IT" sz="1100" b="1" u="sng" dirty="0">
                          <a:latin typeface="+mn-lt"/>
                        </a:rPr>
                        <a:t>controinteressati </a:t>
                      </a:r>
                      <a:r>
                        <a:rPr lang="it-IT" sz="1100" b="1" dirty="0">
                          <a:latin typeface="+mn-lt"/>
                        </a:rPr>
                        <a:t>possono, in caso di accoglimento dell’istanza di accesso, presentare istanza di reclamo al RPCT.</a:t>
                      </a:r>
                    </a:p>
                    <a:p>
                      <a:endParaRPr lang="it-IT" sz="1100" b="1" dirty="0">
                        <a:latin typeface="+mn-lt"/>
                      </a:endParaRPr>
                    </a:p>
                    <a:p>
                      <a:r>
                        <a:rPr lang="it-IT" sz="1100" b="1" dirty="0">
                          <a:latin typeface="+mn-lt"/>
                        </a:rPr>
                        <a:t>Sia il richiedente che i controinteressati possono ricorre al TAR avverso la decisione dell’Amministrazione.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1225011"/>
                  </a:ext>
                </a:extLst>
              </a:tr>
            </a:tbl>
          </a:graphicData>
        </a:graphic>
      </p:graphicFrame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F0D4F4AF-894A-4552-A6AB-1052C2B9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FA88A-AAD7-4FDC-A9D5-C781644E7036}" type="slidenum">
              <a:rPr lang="it-IT" smtClean="0"/>
              <a:t>19</a:t>
            </a:fld>
            <a:endParaRPr lang="it-IT"/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AF4F68B3-C38C-4592-9B86-4FD0CD82602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6243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7817"/>
    </mc:Choice>
    <mc:Fallback>
      <p:transition spd="slow" advTm="978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56B197C-90D0-41AE-B187-D9FDA354CF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83341" y="959227"/>
            <a:ext cx="5961530" cy="609599"/>
          </a:xfrm>
        </p:spPr>
        <p:txBody>
          <a:bodyPr/>
          <a:lstStyle/>
          <a:p>
            <a:pPr algn="ctr"/>
            <a:r>
              <a:rPr lang="it-IT" sz="2400" dirty="0">
                <a:solidFill>
                  <a:schemeClr val="accent2">
                    <a:lumMod val="75000"/>
                  </a:schemeClr>
                </a:solidFill>
              </a:rPr>
              <a:t>Riferimenti normativi </a:t>
            </a:r>
            <a:endParaRPr lang="it-IT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9BDB89BE-A5B1-4F38-B27E-797918709A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>
                <a:solidFill>
                  <a:srgbClr val="0070C0"/>
                </a:solidFill>
              </a:rPr>
              <a:t>Ufficio Vigilanza, Trasparenza e Anticorruzione</a:t>
            </a:r>
          </a:p>
        </p:txBody>
      </p:sp>
      <p:graphicFrame>
        <p:nvGraphicFramePr>
          <p:cNvPr id="15" name="Diagramma 14">
            <a:extLst>
              <a:ext uri="{FF2B5EF4-FFF2-40B4-BE49-F238E27FC236}">
                <a16:creationId xmlns:a16="http://schemas.microsoft.com/office/drawing/2014/main" id="{36AFA1A0-2834-450F-8E49-F375E3FB7FE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28407622"/>
              </p:ext>
            </p:extLst>
          </p:nvPr>
        </p:nvGraphicFramePr>
        <p:xfrm>
          <a:off x="463435" y="1572987"/>
          <a:ext cx="3240740" cy="37120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graphicFrame>
        <p:nvGraphicFramePr>
          <p:cNvPr id="5" name="Diagramma 4">
            <a:extLst>
              <a:ext uri="{FF2B5EF4-FFF2-40B4-BE49-F238E27FC236}">
                <a16:creationId xmlns:a16="http://schemas.microsoft.com/office/drawing/2014/main" id="{D3BBE3CD-94FF-48A2-8A2C-70876B36E4B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24797302"/>
              </p:ext>
            </p:extLst>
          </p:nvPr>
        </p:nvGraphicFramePr>
        <p:xfrm>
          <a:off x="4572001" y="2036497"/>
          <a:ext cx="3232884" cy="33528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sp>
        <p:nvSpPr>
          <p:cNvPr id="3" name="Freccia a destra 2">
            <a:extLst>
              <a:ext uri="{FF2B5EF4-FFF2-40B4-BE49-F238E27FC236}">
                <a16:creationId xmlns:a16="http://schemas.microsoft.com/office/drawing/2014/main" id="{049852B1-18AB-455B-A328-31648EDCAA0F}"/>
              </a:ext>
            </a:extLst>
          </p:cNvPr>
          <p:cNvSpPr/>
          <p:nvPr/>
        </p:nvSpPr>
        <p:spPr>
          <a:xfrm>
            <a:off x="3833737" y="2488351"/>
            <a:ext cx="653143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Freccia a destra 6">
            <a:extLst>
              <a:ext uri="{FF2B5EF4-FFF2-40B4-BE49-F238E27FC236}">
                <a16:creationId xmlns:a16="http://schemas.microsoft.com/office/drawing/2014/main" id="{070B75D9-4F05-4DF4-B681-7075D08DEC5B}"/>
              </a:ext>
            </a:extLst>
          </p:cNvPr>
          <p:cNvSpPr/>
          <p:nvPr/>
        </p:nvSpPr>
        <p:spPr>
          <a:xfrm>
            <a:off x="3833738" y="3892508"/>
            <a:ext cx="653143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4EF11C3-545D-4B22-A3E1-6FEA73AE7D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FA88A-AAD7-4FDC-A9D5-C781644E7036}" type="slidenum">
              <a:rPr lang="it-IT" smtClean="0"/>
              <a:t>2</a:t>
            </a:fld>
            <a:endParaRPr lang="it-IT"/>
          </a:p>
        </p:txBody>
      </p:sp>
      <p:pic>
        <p:nvPicPr>
          <p:cNvPr id="8" name="Audio 7">
            <a:hlinkClick r:id="" action="ppaction://media"/>
            <a:extLst>
              <a:ext uri="{FF2B5EF4-FFF2-40B4-BE49-F238E27FC236}">
                <a16:creationId xmlns:a16="http://schemas.microsoft.com/office/drawing/2014/main" id="{EB4987AA-673E-4B70-A041-0191E6D5084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5909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6580"/>
    </mc:Choice>
    <mc:Fallback>
      <p:transition advTm="1065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C50D739-BAB6-4D11-9E91-E07A39E746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4392246"/>
          </a:xfrm>
        </p:spPr>
        <p:txBody>
          <a:bodyPr>
            <a:normAutofit/>
          </a:bodyPr>
          <a:lstStyle/>
          <a:p>
            <a:pPr algn="ctr"/>
            <a:br>
              <a:rPr lang="it-IT" sz="2000" dirty="0"/>
            </a:br>
            <a:br>
              <a:rPr lang="it-IT" sz="2000" dirty="0"/>
            </a:br>
            <a:br>
              <a:rPr lang="it-IT" sz="2000" dirty="0"/>
            </a:br>
            <a:br>
              <a:rPr lang="it-IT" sz="2000" dirty="0"/>
            </a:br>
            <a:br>
              <a:rPr lang="it-IT" sz="2000" dirty="0"/>
            </a:br>
            <a:br>
              <a:rPr lang="it-IT" sz="2000" dirty="0"/>
            </a:br>
            <a:r>
              <a:rPr lang="it-IT" sz="2000" dirty="0"/>
              <a:t>Si ringrazia per l’attenzione</a:t>
            </a:r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C1CEF844-ACD9-4784-BD64-D2F0660A2A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Ufficio Vigilanza, Trasparenza e Anticorruzione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D3201656-86BC-4273-8BE2-8202A8D27E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FA88A-AAD7-4FDC-A9D5-C781644E7036}" type="slidenum">
              <a:rPr lang="it-IT" smtClean="0"/>
              <a:t>20</a:t>
            </a:fld>
            <a:endParaRPr lang="it-IT"/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731847CF-8C1E-426A-A3EA-067C83E715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95219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4643"/>
    </mc:Choice>
    <mc:Fallback>
      <p:transition spd="slow" advTm="1464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6">
            <a:extLst>
              <a:ext uri="{FF2B5EF4-FFF2-40B4-BE49-F238E27FC236}">
                <a16:creationId xmlns:a16="http://schemas.microsoft.com/office/drawing/2014/main" id="{E76937AD-2EE6-4343-B659-25F09B6DC5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7553" y="654163"/>
            <a:ext cx="6615953" cy="394717"/>
          </a:xfrm>
        </p:spPr>
        <p:txBody>
          <a:bodyPr>
            <a:noAutofit/>
          </a:bodyPr>
          <a:lstStyle/>
          <a:p>
            <a:pPr algn="ctr"/>
            <a:r>
              <a:rPr lang="it-IT" sz="2000" dirty="0">
                <a:solidFill>
                  <a:schemeClr val="accent2">
                    <a:lumMod val="75000"/>
                  </a:schemeClr>
                </a:solidFill>
              </a:rPr>
              <a:t>FINALITA’ E SOGGETTI LEGITTIMATI</a:t>
            </a:r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D9D6B315-7675-4FEB-B7A5-CC7D4974C0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Ufficio Vigilanza, Trasparenza e Anticorruzione</a:t>
            </a:r>
            <a:endParaRPr lang="it-IT" dirty="0"/>
          </a:p>
        </p:txBody>
      </p:sp>
      <p:graphicFrame>
        <p:nvGraphicFramePr>
          <p:cNvPr id="3" name="Tabella 2">
            <a:extLst>
              <a:ext uri="{FF2B5EF4-FFF2-40B4-BE49-F238E27FC236}">
                <a16:creationId xmlns:a16="http://schemas.microsoft.com/office/drawing/2014/main" id="{6AC1BC1C-CC44-4CCE-8C63-1C3C51465E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2270242"/>
              </p:ext>
            </p:extLst>
          </p:nvPr>
        </p:nvGraphicFramePr>
        <p:xfrm>
          <a:off x="239485" y="1224625"/>
          <a:ext cx="7685315" cy="4206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9221">
                  <a:extLst>
                    <a:ext uri="{9D8B030D-6E8A-4147-A177-3AD203B41FA5}">
                      <a16:colId xmlns:a16="http://schemas.microsoft.com/office/drawing/2014/main" val="4256053196"/>
                    </a:ext>
                  </a:extLst>
                </a:gridCol>
                <a:gridCol w="2528047">
                  <a:extLst>
                    <a:ext uri="{9D8B030D-6E8A-4147-A177-3AD203B41FA5}">
                      <a16:colId xmlns:a16="http://schemas.microsoft.com/office/drawing/2014/main" val="1567090858"/>
                    </a:ext>
                  </a:extLst>
                </a:gridCol>
                <a:gridCol w="2528047">
                  <a:extLst>
                    <a:ext uri="{9D8B030D-6E8A-4147-A177-3AD203B41FA5}">
                      <a16:colId xmlns:a16="http://schemas.microsoft.com/office/drawing/2014/main" val="3844457450"/>
                    </a:ext>
                  </a:extLst>
                </a:gridCol>
              </a:tblGrid>
              <a:tr h="970193">
                <a:tc>
                  <a:txBody>
                    <a:bodyPr/>
                    <a:lstStyle/>
                    <a:p>
                      <a:pPr algn="ctr"/>
                      <a:endParaRPr lang="it-IT" sz="1200" dirty="0"/>
                    </a:p>
                    <a:p>
                      <a:pPr algn="ctr"/>
                      <a:r>
                        <a:rPr lang="it-IT" sz="1200" dirty="0"/>
                        <a:t>Accesso Documentale</a:t>
                      </a:r>
                    </a:p>
                    <a:p>
                      <a:pPr algn="ctr"/>
                      <a:r>
                        <a:rPr lang="it-IT" sz="1200" i="1" dirty="0"/>
                        <a:t>Legge n. 241/1990</a:t>
                      </a:r>
                    </a:p>
                  </a:txBody>
                  <a:tcPr>
                    <a:lnB w="381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200" dirty="0"/>
                    </a:p>
                    <a:p>
                      <a:pPr algn="ctr"/>
                      <a:r>
                        <a:rPr lang="it-IT" sz="1200" dirty="0"/>
                        <a:t>Accesso Civico Semplice</a:t>
                      </a:r>
                    </a:p>
                    <a:p>
                      <a:pPr algn="ctr"/>
                      <a:r>
                        <a:rPr lang="it-IT" sz="1200" i="1" dirty="0"/>
                        <a:t>D.lgs. n. 33/2013 </a:t>
                      </a:r>
                    </a:p>
                    <a:p>
                      <a:pPr algn="ctr"/>
                      <a:r>
                        <a:rPr lang="it-IT" sz="1200" i="1" dirty="0"/>
                        <a:t>art. 5 c. 1</a:t>
                      </a:r>
                    </a:p>
                  </a:txBody>
                  <a:tcPr>
                    <a:lnB w="381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b="1" kern="1200" noProof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Accesso Generalizzato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b="1" kern="1200" noProof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D.lgs. n. 33/2013 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b="1" kern="1200" noProof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art. 5 c. 2</a:t>
                      </a:r>
                    </a:p>
                    <a:p>
                      <a:pPr algn="ctr"/>
                      <a:endParaRPr lang="it-IT" sz="1200" dirty="0"/>
                    </a:p>
                  </a:txBody>
                  <a:tcPr>
                    <a:lnB w="38100" cmpd="sng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8234948"/>
                  </a:ext>
                </a:extLst>
              </a:tr>
              <a:tr h="2910580">
                <a:tc>
                  <a:txBody>
                    <a:bodyPr/>
                    <a:lstStyle/>
                    <a:p>
                      <a:r>
                        <a:rPr lang="it-IT" sz="12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Consente di tutelare gli interessi giuridicamente rilevanti dei destinatari dei procedimenti amministrativi.</a:t>
                      </a:r>
                    </a:p>
                    <a:p>
                      <a:r>
                        <a:rPr lang="it-IT" sz="12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Sono inammissibili le istanze preordinate ad un controllo generalizzato dell’operato delle  PA.</a:t>
                      </a:r>
                    </a:p>
                    <a:p>
                      <a:endParaRPr lang="it-IT" sz="1200" b="1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it-IT" sz="12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Può essere esercitato da chiunque abbia un </a:t>
                      </a:r>
                      <a:r>
                        <a:rPr lang="it-IT" sz="1200" b="1" i="0" u="sng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INTERESSE DIRETTO,CONCRETO ED ATTUALE </a:t>
                      </a:r>
                      <a:r>
                        <a:rPr lang="it-IT" sz="12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corrispondente ad una situazione giuridicamente tutelata e collegata al documento oggetto dell’istanza.	</a:t>
                      </a:r>
                    </a:p>
                    <a:p>
                      <a:endParaRPr lang="it-IT" sz="12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200" b="1" i="0" u="none" strike="noStrike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Consente di vigilare sul corretto adempimento degli obblighi di pubblicazione. </a:t>
                      </a:r>
                    </a:p>
                    <a:p>
                      <a:endParaRPr lang="it-IT" sz="1200" b="1" i="0" u="none" strike="noStrike" baseline="0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  <a:p>
                      <a:endParaRPr lang="it-IT" sz="1200" b="1" i="0" u="none" strike="noStrike" baseline="0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  <a:p>
                      <a:endParaRPr lang="it-IT" sz="1200" b="1" i="0" u="none" strike="noStrike" baseline="0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  <a:p>
                      <a:endParaRPr lang="it-IT" sz="1200" b="1" i="0" u="none" strike="noStrike" baseline="0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  <a:p>
                      <a:endParaRPr lang="it-IT" sz="1200" b="1" i="0" u="none" strike="noStrike" baseline="0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  <a:p>
                      <a:endParaRPr lang="it-IT" sz="1200" b="1" i="0" u="none" strike="noStrike" baseline="0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  <a:p>
                      <a:r>
                        <a:rPr lang="it-IT" sz="1200" b="1" i="0" u="none" strike="noStrike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Può essere esercitato da </a:t>
                      </a:r>
                      <a:r>
                        <a:rPr lang="it-IT" sz="1200" b="1" i="0" u="sng" strike="noStrike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CHIUNQUE</a:t>
                      </a:r>
                      <a:r>
                        <a:rPr lang="it-IT" sz="1200" b="1" i="0" u="none" strike="noStrike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, </a:t>
                      </a:r>
                      <a:r>
                        <a:rPr lang="it-IT" sz="1200" b="1" i="0" u="sng" strike="noStrike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anche in assenza di interessi giuridicamente rilevanti.</a:t>
                      </a:r>
                      <a:r>
                        <a:rPr lang="it-IT" sz="1200" b="1" i="0" u="none" strike="noStrike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	</a:t>
                      </a:r>
                    </a:p>
                    <a:p>
                      <a:endParaRPr lang="it-IT" sz="12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200" b="1" i="0" u="none" strike="noStrike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Consente di promuovere la libertà </a:t>
                      </a:r>
                      <a:r>
                        <a:rPr lang="it-IT" sz="1200" b="1" i="0" u="sng" strike="noStrike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di informazione e il controllo generalizzato sull’operato delle PA</a:t>
                      </a:r>
                      <a:r>
                        <a:rPr lang="it-IT" sz="1200" b="1" i="0" u="none" strike="noStrike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. </a:t>
                      </a:r>
                    </a:p>
                    <a:p>
                      <a:r>
                        <a:rPr lang="it-IT" sz="1200" b="1" i="0" u="none" strike="noStrike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Rende accessibili i dati e documenti della PA non soggetti ad obbligo di pubblicazione.</a:t>
                      </a:r>
                    </a:p>
                    <a:p>
                      <a:endParaRPr lang="it-IT" sz="1200" b="1" i="0" u="none" strike="noStrike" baseline="0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  <a:p>
                      <a:endParaRPr lang="it-IT" sz="1200" b="1" i="0" u="none" strike="noStrike" baseline="0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  <a:p>
                      <a:endParaRPr lang="it-IT" sz="1200" b="1" i="0" u="none" strike="noStrike" baseline="0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  <a:p>
                      <a:r>
                        <a:rPr lang="it-IT" sz="1200" b="1" i="0" u="none" strike="noStrike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Può essere esercitato da </a:t>
                      </a:r>
                      <a:r>
                        <a:rPr lang="it-IT" sz="1200" b="1" i="0" u="sng" strike="noStrike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CHIUNQUE anche in assenza di interessi giuridicamente rilevanti.</a:t>
                      </a:r>
                    </a:p>
                    <a:p>
                      <a:endParaRPr lang="it-IT" sz="12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1225011"/>
                  </a:ext>
                </a:extLst>
              </a:tr>
            </a:tbl>
          </a:graphicData>
        </a:graphic>
      </p:graphicFrame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A4F3CD2B-B494-4744-9955-097DDDD2B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FA88A-AAD7-4FDC-A9D5-C781644E7036}" type="slidenum">
              <a:rPr lang="it-IT" smtClean="0"/>
              <a:t>3</a:t>
            </a:fld>
            <a:endParaRPr lang="it-IT"/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45749F87-6F78-4E82-B465-0CE038D8BE9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30624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9410"/>
    </mc:Choice>
    <mc:Fallback>
      <p:transition spd="slow" advTm="11941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6E5B4F52-AB59-4972-BC4F-943CC82802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4707" y="609600"/>
            <a:ext cx="6405296" cy="367553"/>
          </a:xfrm>
        </p:spPr>
        <p:txBody>
          <a:bodyPr>
            <a:normAutofit fontScale="90000"/>
          </a:bodyPr>
          <a:lstStyle/>
          <a:p>
            <a:pPr algn="ctr"/>
            <a:r>
              <a:rPr lang="it-IT" sz="2000" b="1" dirty="0">
                <a:solidFill>
                  <a:schemeClr val="accent2">
                    <a:lumMod val="75000"/>
                  </a:schemeClr>
                </a:solidFill>
              </a:rPr>
              <a:t>OGGETTO DEL DIRITTO DI ACCESSO</a:t>
            </a:r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D9D6B315-7675-4FEB-B7A5-CC7D4974C0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dirty="0">
                <a:solidFill>
                  <a:srgbClr val="0070C0"/>
                </a:solidFill>
                <a:latin typeface="Trebuchet MS" panose="020B0603020202020204"/>
              </a:rPr>
              <a:t>Ufficio Vigilanza, Trasparenza e Anticorruzione</a:t>
            </a:r>
          </a:p>
        </p:txBody>
      </p:sp>
      <p:graphicFrame>
        <p:nvGraphicFramePr>
          <p:cNvPr id="3" name="Tabella 2">
            <a:extLst>
              <a:ext uri="{FF2B5EF4-FFF2-40B4-BE49-F238E27FC236}">
                <a16:creationId xmlns:a16="http://schemas.microsoft.com/office/drawing/2014/main" id="{6AC1BC1C-CC44-4CCE-8C63-1C3C51465E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6455780"/>
              </p:ext>
            </p:extLst>
          </p:nvPr>
        </p:nvGraphicFramePr>
        <p:xfrm>
          <a:off x="541557" y="1238498"/>
          <a:ext cx="7165529" cy="4693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91553">
                  <a:extLst>
                    <a:ext uri="{9D8B030D-6E8A-4147-A177-3AD203B41FA5}">
                      <a16:colId xmlns:a16="http://schemas.microsoft.com/office/drawing/2014/main" val="4256053196"/>
                    </a:ext>
                  </a:extLst>
                </a:gridCol>
                <a:gridCol w="2309712">
                  <a:extLst>
                    <a:ext uri="{9D8B030D-6E8A-4147-A177-3AD203B41FA5}">
                      <a16:colId xmlns:a16="http://schemas.microsoft.com/office/drawing/2014/main" val="1567090858"/>
                    </a:ext>
                  </a:extLst>
                </a:gridCol>
                <a:gridCol w="2964264">
                  <a:extLst>
                    <a:ext uri="{9D8B030D-6E8A-4147-A177-3AD203B41FA5}">
                      <a16:colId xmlns:a16="http://schemas.microsoft.com/office/drawing/2014/main" val="3844457450"/>
                    </a:ext>
                  </a:extLst>
                </a:gridCol>
              </a:tblGrid>
              <a:tr h="918163">
                <a:tc>
                  <a:txBody>
                    <a:bodyPr/>
                    <a:lstStyle/>
                    <a:p>
                      <a:pPr algn="ctr"/>
                      <a:endParaRPr lang="it-IT" sz="1300" dirty="0"/>
                    </a:p>
                    <a:p>
                      <a:pPr algn="ctr"/>
                      <a:r>
                        <a:rPr lang="it-IT" sz="1300" dirty="0"/>
                        <a:t>Accesso documentale</a:t>
                      </a:r>
                    </a:p>
                    <a:p>
                      <a:pPr algn="ctr"/>
                      <a:r>
                        <a:rPr lang="it-IT" sz="1300" i="1" dirty="0"/>
                        <a:t>Legge n. 241/1990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/>
                    </a:p>
                    <a:p>
                      <a:pPr algn="ctr"/>
                      <a:r>
                        <a:rPr lang="it-IT" sz="1300" dirty="0"/>
                        <a:t>Accesso civico semplice</a:t>
                      </a:r>
                    </a:p>
                    <a:p>
                      <a:pPr algn="ctr"/>
                      <a:r>
                        <a:rPr lang="it-IT" sz="1300" i="1" dirty="0"/>
                        <a:t>D.lgs. n. 33/2013 </a:t>
                      </a:r>
                    </a:p>
                    <a:p>
                      <a:pPr algn="ctr"/>
                      <a:r>
                        <a:rPr lang="it-IT" sz="1300" i="1" dirty="0"/>
                        <a:t>art. 5 c.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1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300" b="1" kern="1200" noProof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Accesso generalizzato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300" b="1" kern="1200" noProof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D.lgs. n. 33/2013 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300" b="1" kern="1200" noProof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art. 5 c. 2</a:t>
                      </a:r>
                    </a:p>
                    <a:p>
                      <a:pPr algn="ctr"/>
                      <a:endParaRPr lang="it-IT" sz="13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8234948"/>
                  </a:ext>
                </a:extLst>
              </a:tr>
              <a:tr h="2660548">
                <a:tc>
                  <a:txBody>
                    <a:bodyPr/>
                    <a:lstStyle/>
                    <a:p>
                      <a:endParaRPr lang="it-IT" sz="1200" b="1" dirty="0"/>
                    </a:p>
                    <a:p>
                      <a:r>
                        <a:rPr lang="it-IT" sz="1200" b="1" u="sng" dirty="0"/>
                        <a:t>Documenti amministrativi </a:t>
                      </a:r>
                      <a:r>
                        <a:rPr lang="it-IT" sz="1200" b="1" dirty="0"/>
                        <a:t>materialmente esistenti al momento della richiesta e detenuti dalla stessa Amministrazione (Uffici dell’Amministrazione Centrale e/o Centri)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200" b="1" dirty="0"/>
                    </a:p>
                    <a:p>
                      <a:r>
                        <a:rPr lang="it-IT" sz="1200" b="1" u="sng" dirty="0"/>
                        <a:t>Documenti, dati o informazioni</a:t>
                      </a:r>
                      <a:r>
                        <a:rPr lang="it-IT" sz="1200" b="1" dirty="0"/>
                        <a:t> la cui pubblicazione è obbligatoria e che l’Amministrazione ha omesso di pubblicare.</a:t>
                      </a:r>
                    </a:p>
                    <a:p>
                      <a:endParaRPr lang="it-IT" sz="1200" b="1" dirty="0"/>
                    </a:p>
                    <a:p>
                      <a:endParaRPr lang="it-IT" sz="1200" b="1" dirty="0"/>
                    </a:p>
                    <a:p>
                      <a:endParaRPr lang="it-IT" sz="1200" b="1" dirty="0"/>
                    </a:p>
                    <a:p>
                      <a:endParaRPr lang="it-IT" sz="1200" b="1" dirty="0"/>
                    </a:p>
                    <a:p>
                      <a:endParaRPr lang="it-IT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200" b="1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Documenti e dati </a:t>
                      </a:r>
                      <a:r>
                        <a:rPr kumimoji="0" lang="it-IT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detenuti  dall’Amministrazione (Uffici dell’Amministrazione Centrale e/o Centri),  </a:t>
                      </a:r>
                      <a:r>
                        <a:rPr kumimoji="0" lang="it-IT" sz="1200" b="1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ulteriori</a:t>
                      </a:r>
                      <a:r>
                        <a:rPr kumimoji="0" lang="it-IT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 rispetto a quelli per i quali è stabilito un obbligo di pubblicazione, nonché </a:t>
                      </a:r>
                      <a:r>
                        <a:rPr kumimoji="0" lang="it-IT" sz="1200" b="1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informazioni</a:t>
                      </a:r>
                      <a:r>
                        <a:rPr kumimoji="0" lang="it-IT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contenute in documenti già formati dall’Ente.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200" b="1" dirty="0"/>
                    </a:p>
                    <a:p>
                      <a:r>
                        <a:rPr lang="it-IT" sz="1050" b="1" dirty="0"/>
                        <a:t>Ne deriva che l’Ente:</a:t>
                      </a:r>
                    </a:p>
                    <a:p>
                      <a:pPr marL="228600" indent="-228600">
                        <a:buAutoNum type="alphaLcParenR"/>
                      </a:pPr>
                      <a:r>
                        <a:rPr lang="it-IT" sz="1050" b="1" dirty="0"/>
                        <a:t>non è tenuto a raccogliere informazioni che non sono in suo possesso per rispondere ad una istanza di accesso;</a:t>
                      </a:r>
                    </a:p>
                    <a:p>
                      <a:pPr marL="228600" indent="-228600">
                        <a:buAutoNum type="alphaLcParenR"/>
                      </a:pPr>
                      <a:r>
                        <a:rPr lang="it-IT" sz="1050" b="1" dirty="0"/>
                        <a:t>non è tenuto a rielaborare informazioni in suo possesso;</a:t>
                      </a:r>
                    </a:p>
                    <a:p>
                      <a:pPr marL="228600" indent="-228600">
                        <a:buAutoNum type="alphaLcParenR"/>
                      </a:pPr>
                      <a:r>
                        <a:rPr lang="it-IT" sz="1050" b="1" dirty="0"/>
                        <a:t>può compiere operazioni di oscuramento di dati personali qualora ciò sia funzionale a rendere possibile l’accesso.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1225011"/>
                  </a:ext>
                </a:extLst>
              </a:tr>
            </a:tbl>
          </a:graphicData>
        </a:graphic>
      </p:graphicFrame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CA57E9CD-ED18-4F12-9E31-7A55169043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FA88A-AAD7-4FDC-A9D5-C781644E7036}" type="slidenum">
              <a:rPr lang="it-IT" smtClean="0"/>
              <a:t>4</a:t>
            </a:fld>
            <a:endParaRPr lang="it-IT"/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A32953B0-C5D0-4E85-B68E-CBD04D4C00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3889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0010"/>
    </mc:Choice>
    <mc:Fallback>
      <p:transition spd="slow" advTm="9001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6E5B4F52-AB59-4972-BC4F-943CC82802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345727"/>
            <a:ext cx="7262950" cy="365124"/>
          </a:xfrm>
        </p:spPr>
        <p:txBody>
          <a:bodyPr>
            <a:normAutofit fontScale="90000"/>
          </a:bodyPr>
          <a:lstStyle/>
          <a:p>
            <a:pPr algn="ctr"/>
            <a:r>
              <a:rPr lang="it-IT" sz="1800" b="1" dirty="0">
                <a:solidFill>
                  <a:schemeClr val="accent2">
                    <a:lumMod val="75000"/>
                  </a:schemeClr>
                </a:solidFill>
              </a:rPr>
              <a:t>MODALITA’ DI PRESENTAZIONE ISTANZA</a:t>
            </a:r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D9D6B315-7675-4FEB-B7A5-CC7D4974C0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dirty="0">
                <a:solidFill>
                  <a:srgbClr val="0070C0"/>
                </a:solidFill>
                <a:latin typeface="Trebuchet MS" panose="020B0603020202020204"/>
              </a:rPr>
              <a:t>Ufficio Vigilanza, Trasparenza e Anticorruzione</a:t>
            </a:r>
          </a:p>
        </p:txBody>
      </p:sp>
      <p:graphicFrame>
        <p:nvGraphicFramePr>
          <p:cNvPr id="3" name="Tabella 2">
            <a:extLst>
              <a:ext uri="{FF2B5EF4-FFF2-40B4-BE49-F238E27FC236}">
                <a16:creationId xmlns:a16="http://schemas.microsoft.com/office/drawing/2014/main" id="{6AC1BC1C-CC44-4CCE-8C63-1C3C51465E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8504311"/>
              </p:ext>
            </p:extLst>
          </p:nvPr>
        </p:nvGraphicFramePr>
        <p:xfrm>
          <a:off x="609599" y="757645"/>
          <a:ext cx="7262950" cy="5105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93280">
                  <a:extLst>
                    <a:ext uri="{9D8B030D-6E8A-4147-A177-3AD203B41FA5}">
                      <a16:colId xmlns:a16="http://schemas.microsoft.com/office/drawing/2014/main" val="4256053196"/>
                    </a:ext>
                  </a:extLst>
                </a:gridCol>
                <a:gridCol w="1669278">
                  <a:extLst>
                    <a:ext uri="{9D8B030D-6E8A-4147-A177-3AD203B41FA5}">
                      <a16:colId xmlns:a16="http://schemas.microsoft.com/office/drawing/2014/main" val="1567090858"/>
                    </a:ext>
                  </a:extLst>
                </a:gridCol>
                <a:gridCol w="2400392">
                  <a:extLst>
                    <a:ext uri="{9D8B030D-6E8A-4147-A177-3AD203B41FA5}">
                      <a16:colId xmlns:a16="http://schemas.microsoft.com/office/drawing/2014/main" val="3844457450"/>
                    </a:ext>
                  </a:extLst>
                </a:gridCol>
              </a:tblGrid>
              <a:tr h="1135154">
                <a:tc>
                  <a:txBody>
                    <a:bodyPr/>
                    <a:lstStyle/>
                    <a:p>
                      <a:pPr algn="ctr"/>
                      <a:endParaRPr lang="it-IT" sz="1300" dirty="0"/>
                    </a:p>
                    <a:p>
                      <a:pPr algn="ctr"/>
                      <a:r>
                        <a:rPr lang="it-IT" sz="1300" dirty="0"/>
                        <a:t>Accesso documentale</a:t>
                      </a:r>
                    </a:p>
                    <a:p>
                      <a:pPr algn="ctr"/>
                      <a:r>
                        <a:rPr lang="it-IT" sz="1300" i="1" dirty="0"/>
                        <a:t>Legge n. 241/1990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/>
                    </a:p>
                    <a:p>
                      <a:pPr algn="ctr"/>
                      <a:r>
                        <a:rPr lang="it-IT" sz="1300" dirty="0"/>
                        <a:t>Accesso civico semplice</a:t>
                      </a:r>
                    </a:p>
                    <a:p>
                      <a:pPr algn="ctr"/>
                      <a:r>
                        <a:rPr lang="it-IT" sz="1300" i="1" dirty="0"/>
                        <a:t>D.lgs. n. 33/2013 </a:t>
                      </a:r>
                    </a:p>
                    <a:p>
                      <a:pPr algn="ctr"/>
                      <a:r>
                        <a:rPr lang="it-IT" sz="1300" i="1" dirty="0"/>
                        <a:t>art. 5 c.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1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300" b="1" kern="1200" noProof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Accesso generalizzato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300" b="1" kern="1200" noProof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D.lgs. n. 33/2013 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300" b="1" kern="1200" noProof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art. 5 c. 2</a:t>
                      </a:r>
                    </a:p>
                    <a:p>
                      <a:pPr algn="ctr"/>
                      <a:endParaRPr lang="it-IT" sz="13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8234948"/>
                  </a:ext>
                </a:extLst>
              </a:tr>
              <a:tr h="3803501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05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L’istanza, unitamente alla copia di un documento di identità in corso di validità, può essere presentata con motivata richiesta scritta (</a:t>
                      </a:r>
                      <a:r>
                        <a:rPr kumimoji="0" lang="it-IT" sz="1050" b="1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accesso formale</a:t>
                      </a:r>
                      <a:r>
                        <a:rPr kumimoji="0" lang="it-IT" sz="105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).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105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05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Deve contenere.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05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- le generalità del richiedente e relativi recapiti e numeri di telefono;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05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-gli estremi del documento oggetto della richiesta ovvero gli elementi che ne consentono l’individuazione;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05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-la motivazione e l’indicazione dell’interesse diretto, concreto ed attuale connesso all’oggetto;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05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-le modalità con le quali si intende esercitare il diritto di accesso.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105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05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Per la presentazione dell’istanza può essere  utilizzato il Modello (A) pubblicato sul sito al seguente link: </a:t>
                      </a:r>
                      <a:r>
                        <a:rPr kumimoji="0" lang="it-IT" sz="105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4"/>
                        </a:rPr>
                        <a:t>http://trasparenza.crea.gov.it/?q=node/164</a:t>
                      </a:r>
                      <a:endParaRPr kumimoji="0" lang="it-IT" sz="105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05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it-IT" sz="105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05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L’istanza, unitamente alla copia di un documento di identità in corso di validità, va presentata al RPCT dell’Ente.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105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05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Deve contenere: 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05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-le generalità del richiedente e relativi recapiti e numeri di telefono;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05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-i dati, le informazioni o i documenti di cui si chiede la pubblicazione.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105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05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Per la presentazione dell’istanza può essere utilizzato il Modello (B) pubblicato sul sito al seguente link: </a:t>
                      </a:r>
                      <a:r>
                        <a:rPr kumimoji="0" lang="it-IT" sz="105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5"/>
                        </a:rPr>
                        <a:t>http://trasparenza.crea.gov.it/?q=node/20</a:t>
                      </a:r>
                      <a:r>
                        <a:rPr kumimoji="0" lang="it-IT" sz="105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05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L’istanza, unitamente alla copia di un documento di identità in corso di validità,  può essere presentata alternativamente:</a:t>
                      </a:r>
                    </a:p>
                    <a:p>
                      <a:pPr marL="285750" marR="0" lvl="0" indent="-2857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kumimoji="0" lang="it-IT" sz="105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all’Ufficio/Centro che detiene il dato, l’informazione o il documento.</a:t>
                      </a:r>
                    </a:p>
                    <a:p>
                      <a:pPr marL="285750" marR="0" lvl="0" indent="-2857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kumimoji="0" lang="it-IT" sz="105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all’URP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105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05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Deve contenere: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05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-le generalità del richiedente e relativi recapiti e numeri di telefono;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05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-i dati, le informazioni o i documenti.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05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Per la presentazione dell’istanza può essere utilizzato il Modello (C) pubblicato sul sito al seguente link: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05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hlinkClick r:id="rId6"/>
                        </a:rPr>
                        <a:t>http://trasparenza.crea.gov.it/?q=node/156</a:t>
                      </a:r>
                      <a:r>
                        <a:rPr kumimoji="0" lang="it-IT" sz="105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1225011"/>
                  </a:ext>
                </a:extLst>
              </a:tr>
            </a:tbl>
          </a:graphicData>
        </a:graphic>
      </p:graphicFrame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BDC6BAD8-F121-4976-9F26-F78BB305B1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FA88A-AAD7-4FDC-A9D5-C781644E7036}" type="slidenum">
              <a:rPr lang="it-IT" smtClean="0"/>
              <a:t>5</a:t>
            </a:fld>
            <a:endParaRPr lang="it-IT"/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18F81D33-80E1-46D6-A3CE-454F813C89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8303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43963"/>
    </mc:Choice>
    <mc:Fallback>
      <p:transition spd="slow" advTm="14396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D9D6B315-7675-4FEB-B7A5-CC7D4974C0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dirty="0">
                <a:solidFill>
                  <a:srgbClr val="0070C0"/>
                </a:solidFill>
                <a:latin typeface="Trebuchet MS" panose="020B0603020202020204"/>
              </a:rPr>
              <a:t>Ufficio Vigilanza, Trasparenza e Anticorruzione</a:t>
            </a:r>
          </a:p>
        </p:txBody>
      </p:sp>
      <p:graphicFrame>
        <p:nvGraphicFramePr>
          <p:cNvPr id="3" name="Tabella 2">
            <a:extLst>
              <a:ext uri="{FF2B5EF4-FFF2-40B4-BE49-F238E27FC236}">
                <a16:creationId xmlns:a16="http://schemas.microsoft.com/office/drawing/2014/main" id="{6AC1BC1C-CC44-4CCE-8C63-1C3C51465E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751693"/>
              </p:ext>
            </p:extLst>
          </p:nvPr>
        </p:nvGraphicFramePr>
        <p:xfrm>
          <a:off x="609599" y="669278"/>
          <a:ext cx="6521381" cy="44404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51163">
                  <a:extLst>
                    <a:ext uri="{9D8B030D-6E8A-4147-A177-3AD203B41FA5}">
                      <a16:colId xmlns:a16="http://schemas.microsoft.com/office/drawing/2014/main" val="4256053196"/>
                    </a:ext>
                  </a:extLst>
                </a:gridCol>
                <a:gridCol w="1499215">
                  <a:extLst>
                    <a:ext uri="{9D8B030D-6E8A-4147-A177-3AD203B41FA5}">
                      <a16:colId xmlns:a16="http://schemas.microsoft.com/office/drawing/2014/main" val="1567090858"/>
                    </a:ext>
                  </a:extLst>
                </a:gridCol>
                <a:gridCol w="1871003">
                  <a:extLst>
                    <a:ext uri="{9D8B030D-6E8A-4147-A177-3AD203B41FA5}">
                      <a16:colId xmlns:a16="http://schemas.microsoft.com/office/drawing/2014/main" val="3844457450"/>
                    </a:ext>
                  </a:extLst>
                </a:gridCol>
              </a:tblGrid>
              <a:tr h="309418">
                <a:tc>
                  <a:txBody>
                    <a:bodyPr/>
                    <a:lstStyle/>
                    <a:p>
                      <a:pPr algn="ctr"/>
                      <a:endParaRPr lang="it-IT" sz="1300" dirty="0"/>
                    </a:p>
                    <a:p>
                      <a:pPr algn="ctr"/>
                      <a:r>
                        <a:rPr lang="it-IT" sz="1300" dirty="0"/>
                        <a:t>Accesso documentale</a:t>
                      </a:r>
                    </a:p>
                    <a:p>
                      <a:pPr algn="ctr"/>
                      <a:r>
                        <a:rPr lang="it-IT" sz="1300" i="1" dirty="0"/>
                        <a:t>Legge n. 241/1990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sz="1300" dirty="0"/>
                    </a:p>
                    <a:p>
                      <a:pPr algn="ctr"/>
                      <a:r>
                        <a:rPr lang="it-IT" sz="1300" dirty="0"/>
                        <a:t>Accesso civico semplice</a:t>
                      </a:r>
                    </a:p>
                    <a:p>
                      <a:pPr algn="ctr"/>
                      <a:r>
                        <a:rPr lang="it-IT" sz="1300" i="1" dirty="0"/>
                        <a:t>D.lgs. n. 33/2013 </a:t>
                      </a:r>
                    </a:p>
                    <a:p>
                      <a:pPr algn="ctr"/>
                      <a:r>
                        <a:rPr lang="it-IT" sz="1300" i="1" dirty="0"/>
                        <a:t>art. 5 c.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1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300" b="1" kern="1200" noProof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Accesso generalizzato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300" b="1" kern="1200" noProof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D.lgs. n. 33/2013 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300" b="1" kern="1200" noProof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art. 5 c. 2</a:t>
                      </a:r>
                    </a:p>
                    <a:p>
                      <a:pPr algn="ctr"/>
                      <a:endParaRPr lang="it-IT" sz="13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8234948"/>
                  </a:ext>
                </a:extLst>
              </a:tr>
              <a:tr h="3068876">
                <a:tc>
                  <a:txBody>
                    <a:bodyPr/>
                    <a:lstStyle/>
                    <a:p>
                      <a:r>
                        <a:rPr lang="it-IT" sz="1100" b="1" dirty="0"/>
                        <a:t>L’istanza può essere  presentata, anche </a:t>
                      </a:r>
                      <a:r>
                        <a:rPr lang="it-IT" sz="1100" b="1" u="sng" dirty="0"/>
                        <a:t>verbalmente</a:t>
                      </a:r>
                      <a:r>
                        <a:rPr lang="it-IT" sz="1100" b="1" dirty="0"/>
                        <a:t>, all’Ufficio competente a formare il documento o a detenerlo stabilmente </a:t>
                      </a:r>
                      <a:r>
                        <a:rPr lang="it-IT" sz="1100" b="1" u="sng" dirty="0"/>
                        <a:t>(accesso informale</a:t>
                      </a:r>
                      <a:r>
                        <a:rPr lang="it-IT" sz="1100" b="1" dirty="0"/>
                        <a:t>).</a:t>
                      </a:r>
                    </a:p>
                    <a:p>
                      <a:endParaRPr lang="it-IT" sz="1200" b="1" dirty="0"/>
                    </a:p>
                    <a:p>
                      <a:r>
                        <a:rPr lang="it-IT" sz="900" b="1" dirty="0"/>
                        <a:t>L’accesso informale è possibile:</a:t>
                      </a:r>
                    </a:p>
                    <a:p>
                      <a:endParaRPr lang="it-IT" sz="900" b="1" dirty="0"/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it-IT" sz="900" b="1" dirty="0"/>
                        <a:t> in caso di accoglimento immediato della  richiesta;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it-IT" sz="900" b="1" dirty="0"/>
                        <a:t>quando non sorgano dubbi sulla legittimazione del richiedente, </a:t>
                      </a:r>
                      <a:r>
                        <a:rPr lang="it-IT" sz="9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sulla sua identità, sui suoi eventuali poteri rappresentativi, sulla sussistenza di un interesse diretto, concreto ed attuale, corrispondente ad una situazione giuridicamente tutelata e collegata al documento al quale è chiesto l’accesso;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it-IT" sz="9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in base alla natura del documento richiesto non risulti l’esistenza di controinteressati.</a:t>
                      </a:r>
                      <a:endParaRPr lang="it-IT" sz="900" b="1" dirty="0"/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it-IT" sz="105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100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1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1225011"/>
                  </a:ext>
                </a:extLst>
              </a:tr>
            </a:tbl>
          </a:graphicData>
        </a:graphic>
      </p:graphicFrame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BDC6BAD8-F121-4976-9F26-F78BB305B1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FA88A-AAD7-4FDC-A9D5-C781644E7036}" type="slidenum">
              <a:rPr lang="it-IT" smtClean="0"/>
              <a:t>6</a:t>
            </a:fld>
            <a:endParaRPr lang="it-IT"/>
          </a:p>
        </p:txBody>
      </p:sp>
      <p:sp>
        <p:nvSpPr>
          <p:cNvPr id="6" name="Titolo 5">
            <a:extLst>
              <a:ext uri="{FF2B5EF4-FFF2-40B4-BE49-F238E27FC236}">
                <a16:creationId xmlns:a16="http://schemas.microsoft.com/office/drawing/2014/main" id="{DB95AD9F-A647-4F1B-AF36-9329CE80F1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222174F6-E9BC-454A-8238-01064C60EAE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0437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9638"/>
    </mc:Choice>
    <mc:Fallback>
      <p:transition spd="slow" advTm="4963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6E5B4F52-AB59-4972-BC4F-943CC82802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999" y="231479"/>
            <a:ext cx="7354545" cy="190256"/>
          </a:xfrm>
        </p:spPr>
        <p:txBody>
          <a:bodyPr>
            <a:normAutofit fontScale="90000"/>
          </a:bodyPr>
          <a:lstStyle/>
          <a:p>
            <a:pPr algn="ctr"/>
            <a:r>
              <a:rPr lang="it-IT" sz="1800" b="1" dirty="0">
                <a:solidFill>
                  <a:schemeClr val="accent2">
                    <a:lumMod val="75000"/>
                  </a:schemeClr>
                </a:solidFill>
              </a:rPr>
              <a:t>TERMINE DI CONCLUSIONE DEL PROCEDIMENTO</a:t>
            </a:r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D9D6B315-7675-4FEB-B7A5-CC7D4974C0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dirty="0">
                <a:solidFill>
                  <a:srgbClr val="0070C0"/>
                </a:solidFill>
                <a:latin typeface="Trebuchet MS" panose="020B0603020202020204"/>
              </a:rPr>
              <a:t>Ufficio Vigilanza, Trasparenza e Anticorruzione</a:t>
            </a:r>
          </a:p>
        </p:txBody>
      </p:sp>
      <p:graphicFrame>
        <p:nvGraphicFramePr>
          <p:cNvPr id="3" name="Tabella 2">
            <a:extLst>
              <a:ext uri="{FF2B5EF4-FFF2-40B4-BE49-F238E27FC236}">
                <a16:creationId xmlns:a16="http://schemas.microsoft.com/office/drawing/2014/main" id="{6AC1BC1C-CC44-4CCE-8C63-1C3C51465E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3927285"/>
              </p:ext>
            </p:extLst>
          </p:nvPr>
        </p:nvGraphicFramePr>
        <p:xfrm>
          <a:off x="331694" y="600683"/>
          <a:ext cx="6956611" cy="5288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706">
                  <a:extLst>
                    <a:ext uri="{9D8B030D-6E8A-4147-A177-3AD203B41FA5}">
                      <a16:colId xmlns:a16="http://schemas.microsoft.com/office/drawing/2014/main" val="4256053196"/>
                    </a:ext>
                  </a:extLst>
                </a:gridCol>
                <a:gridCol w="2366682">
                  <a:extLst>
                    <a:ext uri="{9D8B030D-6E8A-4147-A177-3AD203B41FA5}">
                      <a16:colId xmlns:a16="http://schemas.microsoft.com/office/drawing/2014/main" val="1567090858"/>
                    </a:ext>
                  </a:extLst>
                </a:gridCol>
                <a:gridCol w="2483223">
                  <a:extLst>
                    <a:ext uri="{9D8B030D-6E8A-4147-A177-3AD203B41FA5}">
                      <a16:colId xmlns:a16="http://schemas.microsoft.com/office/drawing/2014/main" val="3844457450"/>
                    </a:ext>
                  </a:extLst>
                </a:gridCol>
              </a:tblGrid>
              <a:tr h="723993">
                <a:tc>
                  <a:txBody>
                    <a:bodyPr/>
                    <a:lstStyle/>
                    <a:p>
                      <a:pPr algn="ctr"/>
                      <a:endParaRPr lang="it-IT" sz="1200" dirty="0"/>
                    </a:p>
                    <a:p>
                      <a:pPr algn="ctr"/>
                      <a:r>
                        <a:rPr lang="it-IT" sz="1200" dirty="0"/>
                        <a:t>Accesso documentale</a:t>
                      </a:r>
                    </a:p>
                    <a:p>
                      <a:pPr algn="ctr"/>
                      <a:r>
                        <a:rPr lang="it-IT" sz="1200" i="1" dirty="0"/>
                        <a:t>Legge n. 241/1990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sz="1200" dirty="0"/>
                    </a:p>
                    <a:p>
                      <a:pPr algn="ctr"/>
                      <a:r>
                        <a:rPr lang="it-IT" sz="1200" dirty="0"/>
                        <a:t>Accesso civico semplice</a:t>
                      </a:r>
                    </a:p>
                    <a:p>
                      <a:pPr algn="ctr"/>
                      <a:r>
                        <a:rPr lang="it-IT" sz="1200" i="1" dirty="0"/>
                        <a:t>D.lgs. n. 33/2013</a:t>
                      </a:r>
                    </a:p>
                    <a:p>
                      <a:pPr algn="ctr"/>
                      <a:r>
                        <a:rPr lang="it-IT" sz="1200" i="1" dirty="0"/>
                        <a:t> art. 5 c.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b="1" kern="1200" noProof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Accesso generalizzato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b="1" kern="1200" noProof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D.lgs. n. 33/2013 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b="1" kern="1200" noProof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art. 5 c. 2</a:t>
                      </a:r>
                    </a:p>
                    <a:p>
                      <a:pPr algn="ctr"/>
                      <a:endParaRPr lang="it-IT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8234948"/>
                  </a:ext>
                </a:extLst>
              </a:tr>
              <a:tr h="4166001">
                <a:tc>
                  <a:txBody>
                    <a:bodyPr/>
                    <a:lstStyle/>
                    <a:p>
                      <a:r>
                        <a:rPr lang="it-IT" sz="1100" b="1" dirty="0"/>
                        <a:t>Entro 30 giorni (da intendersi naturali e consecutivi).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1" dirty="0"/>
                        <a:t>Il termine decorre dalla data di presentazione della domanda da intendersi quale data in cui il CREA </a:t>
                      </a:r>
                      <a:r>
                        <a:rPr lang="it-IT" sz="1100" b="1" u="sng" dirty="0"/>
                        <a:t>riceve la domanda</a:t>
                      </a:r>
                      <a:r>
                        <a:rPr lang="it-IT" sz="1100" b="1" u="none" dirty="0"/>
                        <a:t> </a:t>
                      </a:r>
                      <a:r>
                        <a:rPr lang="it-IT" sz="1100" b="0" u="none" dirty="0"/>
                        <a:t>(da non confondersi con la data del protocollo).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1" dirty="0"/>
                    </a:p>
                    <a:p>
                      <a:r>
                        <a:rPr lang="it-IT" sz="1100" b="1" dirty="0"/>
                        <a:t>Solo qualora non è possibile risalire in modo certo ed attendibile alla data di presentazione della domanda, la data di decorrenza del termine coincide con la data di acquisizione al protocollo dell’Ente.</a:t>
                      </a:r>
                    </a:p>
                    <a:p>
                      <a:endParaRPr lang="it-IT" sz="1100" b="1" dirty="0"/>
                    </a:p>
                    <a:p>
                      <a:r>
                        <a:rPr lang="it-IT" sz="1100" b="1" dirty="0"/>
                        <a:t>E’ necessario protocollare l’istanza il giorno stesso di ricezione della medesima o al massimo il giorno successivo.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100" b="1" dirty="0">
                          <a:latin typeface="+mn-lt"/>
                        </a:rPr>
                        <a:t>Entro 30 giorni (da intendersi naturali e consecutivi).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1" dirty="0"/>
                        <a:t>Il termine decorre dalla data di presentazione della domanda da intendersi quale data in cui il CREA </a:t>
                      </a:r>
                      <a:r>
                        <a:rPr lang="it-IT" sz="1100" b="1" u="sng" dirty="0"/>
                        <a:t>riceve la domanda</a:t>
                      </a:r>
                      <a:r>
                        <a:rPr lang="it-IT" sz="1100" b="1" u="none" dirty="0"/>
                        <a:t> </a:t>
                      </a:r>
                      <a:r>
                        <a:rPr lang="it-IT" sz="1100" b="0" u="none" dirty="0"/>
                        <a:t>(da non confondersi con la data del protocollo).</a:t>
                      </a:r>
                    </a:p>
                    <a:p>
                      <a:endParaRPr lang="it-IT" sz="1100" b="1" dirty="0">
                        <a:latin typeface="+mn-lt"/>
                      </a:endParaRPr>
                    </a:p>
                    <a:p>
                      <a:endParaRPr lang="it-IT" sz="1100" b="1" dirty="0">
                        <a:latin typeface="+mn-lt"/>
                      </a:endParaRPr>
                    </a:p>
                    <a:p>
                      <a:r>
                        <a:rPr lang="it-IT" sz="1100" b="1" dirty="0"/>
                        <a:t>Solo qualora non è possibile risalire in modo certo ed attendibile alla data di presentazione della domanda, la data di decorrenza del termine coincide con la data di acquisizione al protocollo dell’Ente.</a:t>
                      </a:r>
                    </a:p>
                    <a:p>
                      <a:endParaRPr lang="it-IT" sz="1100" b="1" dirty="0"/>
                    </a:p>
                    <a:p>
                      <a:endParaRPr lang="it-IT" sz="1100" b="1" dirty="0"/>
                    </a:p>
                    <a:p>
                      <a:r>
                        <a:rPr lang="it-IT" sz="1100" b="1" dirty="0"/>
                        <a:t>E’ necessario protocollare l’istanza il giorno stesso di ricezione della medesima o al massimo il giorno successivo.</a:t>
                      </a:r>
                    </a:p>
                    <a:p>
                      <a:endParaRPr lang="it-IT" sz="1100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100" b="1" dirty="0">
                          <a:latin typeface="+mn-lt"/>
                        </a:rPr>
                        <a:t>Entro 30 giorni (da intendersi naturali e consecutivi).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1" dirty="0"/>
                        <a:t>Il termine decorre dalla data di presentazione della domanda da intendersi quale data in cui il CREA </a:t>
                      </a:r>
                      <a:r>
                        <a:rPr lang="it-IT" sz="1100" b="1" u="sng" dirty="0"/>
                        <a:t>riceve la domanda</a:t>
                      </a:r>
                      <a:r>
                        <a:rPr lang="it-IT" sz="1100" b="1" u="none" dirty="0"/>
                        <a:t> </a:t>
                      </a:r>
                      <a:r>
                        <a:rPr lang="it-IT" sz="1100" b="0" u="none" dirty="0"/>
                        <a:t>(da non confondersi con la data del protocollo).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1" dirty="0"/>
                    </a:p>
                    <a:p>
                      <a:endParaRPr lang="it-IT" sz="1100" b="1" dirty="0"/>
                    </a:p>
                    <a:p>
                      <a:r>
                        <a:rPr lang="it-IT" sz="1100" b="1" dirty="0"/>
                        <a:t>Solo qualora non è possibile risalire in modo certo ed attendibile alla data di presentazione della domanda, la data di decorrenza del termine coincide con la data di acquisizione al protocollo dell’Ente.</a:t>
                      </a:r>
                    </a:p>
                    <a:p>
                      <a:endParaRPr lang="it-IT" sz="1100" b="1" dirty="0"/>
                    </a:p>
                    <a:p>
                      <a:endParaRPr lang="it-IT" sz="1100" b="1" dirty="0"/>
                    </a:p>
                    <a:p>
                      <a:r>
                        <a:rPr lang="it-IT" sz="1100" b="1" dirty="0"/>
                        <a:t>E’ necessario protocollare l’istanza il giorno stesso di ricezione della medesima o al massimo il giorno successivo.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1225011"/>
                  </a:ext>
                </a:extLst>
              </a:tr>
            </a:tbl>
          </a:graphicData>
        </a:graphic>
      </p:graphicFrame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648466A2-431D-4953-91AF-A282A20CCA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FA88A-AAD7-4FDC-A9D5-C781644E7036}" type="slidenum">
              <a:rPr lang="it-IT" smtClean="0"/>
              <a:t>7</a:t>
            </a:fld>
            <a:endParaRPr lang="it-IT"/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AF6209CF-ECB2-4073-BA33-B7955504E96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79675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1170"/>
    </mc:Choice>
    <mc:Fallback>
      <p:transition spd="slow" advTm="611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6E5B4F52-AB59-4972-BC4F-943CC82802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7552" y="405793"/>
            <a:ext cx="7494993" cy="45719"/>
          </a:xfrm>
        </p:spPr>
        <p:txBody>
          <a:bodyPr>
            <a:noAutofit/>
          </a:bodyPr>
          <a:lstStyle/>
          <a:p>
            <a:pPr algn="ctr"/>
            <a:r>
              <a:rPr lang="it-IT" sz="2000" b="1" dirty="0">
                <a:solidFill>
                  <a:schemeClr val="accent2">
                    <a:lumMod val="75000"/>
                  </a:schemeClr>
                </a:solidFill>
              </a:rPr>
              <a:t>CONTROINTERESSATI</a:t>
            </a:r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D9D6B315-7675-4FEB-B7A5-CC7D4974C0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dirty="0">
                <a:solidFill>
                  <a:srgbClr val="0070C0"/>
                </a:solidFill>
                <a:latin typeface="Trebuchet MS" panose="020B0603020202020204"/>
              </a:rPr>
              <a:t>Ufficio Vigilanza, Trasparenza e Anticorruzione</a:t>
            </a:r>
          </a:p>
        </p:txBody>
      </p:sp>
      <p:graphicFrame>
        <p:nvGraphicFramePr>
          <p:cNvPr id="3" name="Tabella 2">
            <a:extLst>
              <a:ext uri="{FF2B5EF4-FFF2-40B4-BE49-F238E27FC236}">
                <a16:creationId xmlns:a16="http://schemas.microsoft.com/office/drawing/2014/main" id="{6AC1BC1C-CC44-4CCE-8C63-1C3C51465E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1252973"/>
              </p:ext>
            </p:extLst>
          </p:nvPr>
        </p:nvGraphicFramePr>
        <p:xfrm>
          <a:off x="609599" y="1007966"/>
          <a:ext cx="6831106" cy="4907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97741">
                  <a:extLst>
                    <a:ext uri="{9D8B030D-6E8A-4147-A177-3AD203B41FA5}">
                      <a16:colId xmlns:a16="http://schemas.microsoft.com/office/drawing/2014/main" val="4256053196"/>
                    </a:ext>
                  </a:extLst>
                </a:gridCol>
                <a:gridCol w="1785258">
                  <a:extLst>
                    <a:ext uri="{9D8B030D-6E8A-4147-A177-3AD203B41FA5}">
                      <a16:colId xmlns:a16="http://schemas.microsoft.com/office/drawing/2014/main" val="1567090858"/>
                    </a:ext>
                  </a:extLst>
                </a:gridCol>
                <a:gridCol w="2948107">
                  <a:extLst>
                    <a:ext uri="{9D8B030D-6E8A-4147-A177-3AD203B41FA5}">
                      <a16:colId xmlns:a16="http://schemas.microsoft.com/office/drawing/2014/main" val="3844457450"/>
                    </a:ext>
                  </a:extLst>
                </a:gridCol>
              </a:tblGrid>
              <a:tr h="948896">
                <a:tc>
                  <a:txBody>
                    <a:bodyPr/>
                    <a:lstStyle/>
                    <a:p>
                      <a:pPr algn="ctr"/>
                      <a:endParaRPr lang="it-IT" sz="1200" dirty="0"/>
                    </a:p>
                    <a:p>
                      <a:pPr algn="ctr"/>
                      <a:r>
                        <a:rPr lang="it-IT" sz="1200" dirty="0"/>
                        <a:t>Accesso documentale</a:t>
                      </a:r>
                    </a:p>
                    <a:p>
                      <a:pPr algn="ctr"/>
                      <a:r>
                        <a:rPr lang="it-IT" sz="1200" i="1" dirty="0"/>
                        <a:t>Legge n. 241/1990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sz="1200" dirty="0"/>
                    </a:p>
                    <a:p>
                      <a:pPr algn="ctr"/>
                      <a:r>
                        <a:rPr lang="it-IT" sz="1200" dirty="0"/>
                        <a:t>Accesso civico semplice </a:t>
                      </a:r>
                      <a:r>
                        <a:rPr lang="it-IT" sz="1200" i="1" dirty="0"/>
                        <a:t>D.lgs. n. 33/2013 </a:t>
                      </a:r>
                    </a:p>
                    <a:p>
                      <a:pPr algn="ctr"/>
                      <a:r>
                        <a:rPr lang="it-IT" sz="1200" i="1" dirty="0"/>
                        <a:t>art. 5 c.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Accesso generalizzato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2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D.lgs. n. 33/2013 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2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art. 5 c. 2</a:t>
                      </a:r>
                    </a:p>
                    <a:p>
                      <a:pPr algn="ctr"/>
                      <a:endParaRPr lang="it-IT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8234948"/>
                  </a:ext>
                </a:extLst>
              </a:tr>
              <a:tr h="3019216">
                <a:tc>
                  <a:txBody>
                    <a:bodyPr/>
                    <a:lstStyle/>
                    <a:p>
                      <a:r>
                        <a:rPr lang="it-IT" sz="1200" b="1" dirty="0"/>
                        <a:t>Il Responsabile del Procedimento di accesso (RP) deve verificare se vi sono CONTROINTERESSATI.</a:t>
                      </a:r>
                    </a:p>
                    <a:p>
                      <a:endParaRPr lang="it-IT" sz="1200" b="1" dirty="0"/>
                    </a:p>
                    <a:p>
                      <a:r>
                        <a:rPr lang="it-IT" sz="1200" b="1" u="sng" dirty="0"/>
                        <a:t>Soggetti controinteressati:</a:t>
                      </a:r>
                      <a:endParaRPr lang="it-IT" sz="1200" b="1" dirty="0"/>
                    </a:p>
                    <a:p>
                      <a:endParaRPr lang="it-IT" sz="1200" b="1" dirty="0"/>
                    </a:p>
                    <a:p>
                      <a:r>
                        <a:rPr lang="it-IT" sz="1200" b="1" dirty="0"/>
                        <a:t>«tutti i soggetti, individuati o facilmente individuabili in base alla natura del documento richiesto, che dall’accesso vedrebbero compromesso il loro diritto alla riservatezza».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>
                          <a:latin typeface="+mn-lt"/>
                        </a:rPr>
                        <a:t> </a:t>
                      </a:r>
                    </a:p>
                    <a:p>
                      <a:pPr algn="ctr"/>
                      <a:r>
                        <a:rPr lang="it-IT" sz="1200" b="1" dirty="0">
                          <a:latin typeface="+mn-lt"/>
                        </a:rPr>
                        <a:t>Non ci sono soggetti CONTROINTERESSATI.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b="1" dirty="0"/>
                        <a:t>Il Responsabile del Procedimento di accesso (RP) deve verificare se vi sono CONTROINTERESSATI.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200" b="1" dirty="0"/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b="1" u="sng" dirty="0"/>
                        <a:t>Soggetti controinteressati</a:t>
                      </a:r>
                      <a:r>
                        <a:rPr lang="it-IT" sz="1200" b="1" dirty="0"/>
                        <a:t>: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200" b="1" dirty="0"/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b="1" dirty="0"/>
                        <a:t>«</a:t>
                      </a:r>
                      <a:r>
                        <a:rPr lang="it-IT" sz="1100" b="1" dirty="0"/>
                        <a:t>tutti i soggetti, persone fisiche o giuridiche, che anche se non indicate nel documento cui si vuole accedere, potrebbero vedere pregiudicati i loro interessi: coincidenti con quelli indicati al c. 2 art 5 bis D.lgs. 33/2013:</a:t>
                      </a:r>
                    </a:p>
                    <a:p>
                      <a:pPr marL="171450" marR="0" lvl="0" indent="-1714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it-IT" sz="1100" b="1" dirty="0"/>
                        <a:t>protezione dei dati personali;</a:t>
                      </a:r>
                    </a:p>
                    <a:p>
                      <a:pPr marL="171450" marR="0" lvl="0" indent="-1714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it-IT" sz="1100" b="1" dirty="0"/>
                        <a:t>libertà e segretezza della corrispondenza;</a:t>
                      </a:r>
                    </a:p>
                    <a:p>
                      <a:pPr marL="171450" marR="0" lvl="0" indent="-1714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it-IT" sz="1100" b="1" dirty="0"/>
                        <a:t>interessi economici e commerciali</a:t>
                      </a:r>
                      <a:r>
                        <a:rPr lang="it-IT" sz="1200" b="1" dirty="0"/>
                        <a:t>.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1" dirty="0"/>
                        <a:t>Possono essere controinteressati anche le persone interne dell’Amministrazione (componenti degli organi di indirizzo, dirigenti, titolari di posizioni organizzativa, dipendenti, componenti di altri organismi).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1225011"/>
                  </a:ext>
                </a:extLst>
              </a:tr>
            </a:tbl>
          </a:graphicData>
        </a:graphic>
      </p:graphicFrame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D11BFE3D-C6B0-4AFB-9AD3-B50FDC004D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FA88A-AAD7-4FDC-A9D5-C781644E7036}" type="slidenum">
              <a:rPr lang="it-IT" smtClean="0"/>
              <a:t>8</a:t>
            </a:fld>
            <a:endParaRPr lang="it-IT"/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033C9271-3651-4C52-8119-334D5F2C973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7273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6900"/>
    </mc:Choice>
    <mc:Fallback>
      <p:transition spd="slow" advTm="969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D9D6B315-7675-4FEB-B7A5-CC7D4974C0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dirty="0">
                <a:solidFill>
                  <a:srgbClr val="0070C0"/>
                </a:solidFill>
                <a:latin typeface="Trebuchet MS" panose="020B0603020202020204"/>
              </a:rPr>
              <a:t>Ufficio Vigilanza, Trasparenza e Anticorruzione</a:t>
            </a:r>
          </a:p>
        </p:txBody>
      </p:sp>
      <p:graphicFrame>
        <p:nvGraphicFramePr>
          <p:cNvPr id="3" name="Tabella 2">
            <a:extLst>
              <a:ext uri="{FF2B5EF4-FFF2-40B4-BE49-F238E27FC236}">
                <a16:creationId xmlns:a16="http://schemas.microsoft.com/office/drawing/2014/main" id="{6AC1BC1C-CC44-4CCE-8C63-1C3C51465E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9580939"/>
              </p:ext>
            </p:extLst>
          </p:nvPr>
        </p:nvGraphicFramePr>
        <p:xfrm>
          <a:off x="414675" y="788447"/>
          <a:ext cx="7288306" cy="44380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67324">
                  <a:extLst>
                    <a:ext uri="{9D8B030D-6E8A-4147-A177-3AD203B41FA5}">
                      <a16:colId xmlns:a16="http://schemas.microsoft.com/office/drawing/2014/main" val="4256053196"/>
                    </a:ext>
                  </a:extLst>
                </a:gridCol>
                <a:gridCol w="1730828">
                  <a:extLst>
                    <a:ext uri="{9D8B030D-6E8A-4147-A177-3AD203B41FA5}">
                      <a16:colId xmlns:a16="http://schemas.microsoft.com/office/drawing/2014/main" val="1567090858"/>
                    </a:ext>
                  </a:extLst>
                </a:gridCol>
                <a:gridCol w="3190154">
                  <a:extLst>
                    <a:ext uri="{9D8B030D-6E8A-4147-A177-3AD203B41FA5}">
                      <a16:colId xmlns:a16="http://schemas.microsoft.com/office/drawing/2014/main" val="3844457450"/>
                    </a:ext>
                  </a:extLst>
                </a:gridCol>
              </a:tblGrid>
              <a:tr h="982198">
                <a:tc>
                  <a:txBody>
                    <a:bodyPr/>
                    <a:lstStyle/>
                    <a:p>
                      <a:pPr algn="ctr"/>
                      <a:endParaRPr lang="it-IT" sz="1200" dirty="0"/>
                    </a:p>
                    <a:p>
                      <a:pPr algn="ctr"/>
                      <a:r>
                        <a:rPr lang="it-IT" sz="1200" dirty="0"/>
                        <a:t>Accesso documentale</a:t>
                      </a:r>
                    </a:p>
                    <a:p>
                      <a:pPr algn="ctr"/>
                      <a:r>
                        <a:rPr lang="it-IT" sz="1200" i="1" dirty="0"/>
                        <a:t>Legge n. 241/1990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sz="1200" dirty="0"/>
                    </a:p>
                    <a:p>
                      <a:pPr algn="ctr"/>
                      <a:r>
                        <a:rPr lang="it-IT" sz="1200" dirty="0"/>
                        <a:t>Accesso civico semplice</a:t>
                      </a:r>
                    </a:p>
                    <a:p>
                      <a:pPr algn="ctr"/>
                      <a:r>
                        <a:rPr lang="it-IT" sz="1200" i="1" dirty="0"/>
                        <a:t>D.lgs. n. 33/2013 art. 5 c.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Accesso generalizzato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2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D.lgs. n. 33/2013 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2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art. 5 c. 2</a:t>
                      </a:r>
                    </a:p>
                    <a:p>
                      <a:pPr algn="ctr"/>
                      <a:endParaRPr lang="it-IT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8234948"/>
                  </a:ext>
                </a:extLst>
              </a:tr>
              <a:tr h="3432252">
                <a:tc>
                  <a:txBody>
                    <a:bodyPr/>
                    <a:lstStyle/>
                    <a:p>
                      <a:r>
                        <a:rPr lang="it-IT" sz="1100" b="1" dirty="0"/>
                        <a:t>Il RP, qualora abbia individuato soggetti </a:t>
                      </a:r>
                      <a:r>
                        <a:rPr lang="it-IT" sz="1100" b="1" u="sng" dirty="0"/>
                        <a:t>controinteressati</a:t>
                      </a:r>
                      <a:r>
                        <a:rPr lang="it-IT" sz="1100" b="1" dirty="0"/>
                        <a:t>, deve:</a:t>
                      </a:r>
                    </a:p>
                    <a:p>
                      <a:endParaRPr lang="it-IT" sz="1100" b="1" dirty="0"/>
                    </a:p>
                    <a:p>
                      <a:pPr algn="l"/>
                      <a:r>
                        <a:rPr lang="it-IT" sz="1100" b="1" u="sng" dirty="0"/>
                        <a:t>dare comunicazione agli stessi </a:t>
                      </a:r>
                      <a:r>
                        <a:rPr lang="it-IT" sz="1100" b="1" dirty="0"/>
                        <a:t>dell’istanza di accesso mediante invio di copia dell’istanza medesima tramite raccomandata A/R o altro mezzo idoneo a documentarne il ricevimento, oppure per via telematica per coloro che hanno acconsentito a tale forma di  comunicazione.</a:t>
                      </a:r>
                    </a:p>
                    <a:p>
                      <a:pPr algn="l"/>
                      <a:endParaRPr lang="it-IT" sz="1100" b="1" dirty="0"/>
                    </a:p>
                    <a:p>
                      <a:pPr algn="l"/>
                      <a:r>
                        <a:rPr lang="it-IT" sz="1100" b="1" dirty="0"/>
                        <a:t>Entro 10 giorni dalla ricezione della comunicazione i controinteressati </a:t>
                      </a:r>
                      <a:r>
                        <a:rPr lang="it-IT" sz="1100" b="1" u="sng" dirty="0"/>
                        <a:t>possono presentare motivata opposizione di accesso.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100" b="1" dirty="0">
                          <a:latin typeface="+mn-lt"/>
                        </a:rPr>
                        <a:t> Non ci sono soggetti CONTROINTERESSATI.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100" b="1" dirty="0"/>
                        <a:t> Il RP, qualora abbia individuato soggetti </a:t>
                      </a:r>
                      <a:r>
                        <a:rPr lang="it-IT" sz="1100" b="1" u="sng" dirty="0"/>
                        <a:t>controinteressati</a:t>
                      </a:r>
                      <a:r>
                        <a:rPr lang="it-IT" sz="1100" b="1" dirty="0"/>
                        <a:t>, deve:</a:t>
                      </a:r>
                    </a:p>
                    <a:p>
                      <a:endParaRPr lang="it-IT" sz="1100" b="1" dirty="0"/>
                    </a:p>
                    <a:p>
                      <a:r>
                        <a:rPr lang="it-IT" sz="1100" b="1" u="sng" dirty="0"/>
                        <a:t>dare comunicazione agli stessi </a:t>
                      </a:r>
                      <a:r>
                        <a:rPr lang="it-IT" sz="1100" b="1" dirty="0"/>
                        <a:t>dell’istanza di accesso mediante invio di copia dell’istanza medesima tramite raccomandata A/R o altro mezzo idoneo a documentarne il ricevimento, oppure per via telematica per coloro che hanno acconsentito a tale forma di  comunicazione.</a:t>
                      </a:r>
                    </a:p>
                    <a:p>
                      <a:endParaRPr lang="it-IT" sz="1100" b="1" dirty="0"/>
                    </a:p>
                    <a:p>
                      <a:endParaRPr lang="it-IT" sz="1100" b="1" dirty="0"/>
                    </a:p>
                    <a:p>
                      <a:endParaRPr lang="it-IT" sz="1100" b="1" dirty="0"/>
                    </a:p>
                    <a:p>
                      <a:r>
                        <a:rPr lang="it-IT" sz="1100" b="1" dirty="0"/>
                        <a:t>Entro 10 giorni dalla ricezione della comunicazione i controinteressati </a:t>
                      </a:r>
                      <a:r>
                        <a:rPr lang="it-IT" sz="1100" b="1" u="sng" dirty="0"/>
                        <a:t>possono presentare motivata opposizione di accesso</a:t>
                      </a:r>
                      <a:r>
                        <a:rPr lang="it-IT" sz="1100" b="1" dirty="0"/>
                        <a:t>.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1225011"/>
                  </a:ext>
                </a:extLst>
              </a:tr>
            </a:tbl>
          </a:graphicData>
        </a:graphic>
      </p:graphicFrame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7808CF2-6BE2-4696-AE18-F2D4F8229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FA88A-AAD7-4FDC-A9D5-C781644E7036}" type="slidenum">
              <a:rPr lang="it-IT" smtClean="0"/>
              <a:t>9</a:t>
            </a:fld>
            <a:endParaRPr lang="it-IT"/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2ABBE756-F06D-4AD1-8DCB-AEE70C2E3D2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4393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1778"/>
    </mc:Choice>
    <mc:Fallback>
      <p:transition spd="slow" advTm="5177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Sfaccettatura">
  <a:themeElements>
    <a:clrScheme name="Sfaccettatur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Sfaccettatur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faccettatur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2292</TotalTime>
  <Words>3640</Words>
  <Application>Microsoft Office PowerPoint</Application>
  <PresentationFormat>Presentazione su schermo (4:3)</PresentationFormat>
  <Paragraphs>486</Paragraphs>
  <Slides>20</Slides>
  <Notes>14</Notes>
  <HiddenSlides>0</HiddenSlides>
  <MMClips>20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20</vt:i4>
      </vt:variant>
    </vt:vector>
  </HeadingPairs>
  <TitlesOfParts>
    <vt:vector size="26" baseType="lpstr">
      <vt:lpstr>Arial</vt:lpstr>
      <vt:lpstr>Calibri</vt:lpstr>
      <vt:lpstr>Times New Roman</vt:lpstr>
      <vt:lpstr>Trebuchet MS</vt:lpstr>
      <vt:lpstr>Wingdings 3</vt:lpstr>
      <vt:lpstr>Sfaccettatura</vt:lpstr>
      <vt:lpstr>   </vt:lpstr>
      <vt:lpstr>Riferimenti normativi </vt:lpstr>
      <vt:lpstr>FINALITA’ E SOGGETTI LEGITTIMATI</vt:lpstr>
      <vt:lpstr>OGGETTO DEL DIRITTO DI ACCESSO</vt:lpstr>
      <vt:lpstr>MODALITA’ DI PRESENTAZIONE ISTANZA</vt:lpstr>
      <vt:lpstr>Presentazione standard di PowerPoint</vt:lpstr>
      <vt:lpstr>TERMINE DI CONCLUSIONE DEL PROCEDIMENTO</vt:lpstr>
      <vt:lpstr>CONTROINTERESSATI</vt:lpstr>
      <vt:lpstr>Presentazione standard di PowerPoint</vt:lpstr>
      <vt:lpstr>Presentazione standard di PowerPoint</vt:lpstr>
      <vt:lpstr>CONCLUSIONE PROCEDIMENTO DI ACCESSO: DIFFERIMENTO</vt:lpstr>
      <vt:lpstr>CONCLUSIONE PROCEDIMENTO DI ACCESSO: DIFFERIMENTO</vt:lpstr>
      <vt:lpstr>CONCLUSIONE PROCEDIMENTO DI ACCESSO: DINIEGO-LIMITI </vt:lpstr>
      <vt:lpstr>CONCLUSIONE PROCEDIMENTO DI ACCESSO: DINIEGO-LIMITI </vt:lpstr>
      <vt:lpstr>CONCLUSIONE PROCEDIMENTO DI ACCESSO: DINIEGO-LIMITI </vt:lpstr>
      <vt:lpstr>CONCLUSIONE PROCEDIMENTO DI ACCESSO: ACCOGLIMENTO</vt:lpstr>
      <vt:lpstr>Presentazione standard di PowerPoint</vt:lpstr>
      <vt:lpstr>COSTI RIPRODUZIONE PER RILASCIO COPIE E DIRITTTI DI RICERCA </vt:lpstr>
      <vt:lpstr>TUTELA DEL RICHIEDENTE L’ACCESSO </vt:lpstr>
      <vt:lpstr>      Si ringrazia per l’attenzione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Giornata della trasparenza       dicembre 2018</dc:title>
  <dc:creator>Maria Cimino</dc:creator>
  <cp:lastModifiedBy>Francesca Brandi</cp:lastModifiedBy>
  <cp:revision>194</cp:revision>
  <cp:lastPrinted>2018-11-28T15:07:20Z</cp:lastPrinted>
  <dcterms:created xsi:type="dcterms:W3CDTF">2018-11-16T09:58:12Z</dcterms:created>
  <dcterms:modified xsi:type="dcterms:W3CDTF">2018-12-06T10:36:29Z</dcterms:modified>
</cp:coreProperties>
</file>